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9" r:id="rId2"/>
    <p:sldId id="262" r:id="rId3"/>
    <p:sldId id="263" r:id="rId4"/>
    <p:sldId id="264" r:id="rId5"/>
    <p:sldId id="261" r:id="rId6"/>
    <p:sldId id="266" r:id="rId7"/>
    <p:sldId id="265" r:id="rId8"/>
    <p:sldId id="267" r:id="rId9"/>
    <p:sldId id="268" r:id="rId10"/>
    <p:sldId id="269" r:id="rId11"/>
    <p:sldId id="285" r:id="rId12"/>
    <p:sldId id="286" r:id="rId13"/>
    <p:sldId id="272" r:id="rId14"/>
    <p:sldId id="273" r:id="rId15"/>
    <p:sldId id="274" r:id="rId16"/>
    <p:sldId id="275" r:id="rId17"/>
    <p:sldId id="287" r:id="rId18"/>
    <p:sldId id="276" r:id="rId19"/>
    <p:sldId id="288" r:id="rId20"/>
    <p:sldId id="289" r:id="rId21"/>
    <p:sldId id="290" r:id="rId22"/>
    <p:sldId id="291" r:id="rId23"/>
    <p:sldId id="292" r:id="rId24"/>
    <p:sldId id="293" r:id="rId25"/>
    <p:sldId id="294" r:id="rId26"/>
    <p:sldId id="295" r:id="rId27"/>
    <p:sldId id="283" r:id="rId28"/>
    <p:sldId id="303" r:id="rId29"/>
    <p:sldId id="302" r:id="rId30"/>
    <p:sldId id="298" r:id="rId31"/>
    <p:sldId id="299" r:id="rId32"/>
    <p:sldId id="300" r:id="rId33"/>
    <p:sldId id="297" r:id="rId34"/>
    <p:sldId id="301"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9C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435"/>
    <p:restoredTop sz="94718"/>
  </p:normalViewPr>
  <p:slideViewPr>
    <p:cSldViewPr snapToGrid="0" snapToObjects="1">
      <p:cViewPr varScale="1">
        <p:scale>
          <a:sx n="66" d="100"/>
          <a:sy n="66" d="100"/>
        </p:scale>
        <p:origin x="192" y="12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C62AC78-BEFE-1C40-8B92-C30BB0A145E0}" type="doc">
      <dgm:prSet loTypeId="urn:microsoft.com/office/officeart/2005/8/layout/cycle1" loCatId="cycle" qsTypeId="urn:microsoft.com/office/officeart/2005/8/quickstyle/simple2" qsCatId="simple" csTypeId="urn:microsoft.com/office/officeart/2005/8/colors/accent1_2" csCatId="accent1" phldr="1"/>
      <dgm:spPr/>
      <dgm:t>
        <a:bodyPr/>
        <a:lstStyle/>
        <a:p>
          <a:endParaRPr lang="en-US"/>
        </a:p>
      </dgm:t>
    </dgm:pt>
    <dgm:pt modelId="{CBBD0CCF-79E5-784A-B1D4-2332E271322E}">
      <dgm:prSet phldrT="[Text]"/>
      <dgm:spPr/>
      <dgm:t>
        <a:bodyPr/>
        <a:lstStyle/>
        <a:p>
          <a:r>
            <a:rPr lang="en-US" dirty="0">
              <a:solidFill>
                <a:schemeClr val="bg1"/>
              </a:solidFill>
            </a:rPr>
            <a:t>Prioritize People</a:t>
          </a:r>
        </a:p>
      </dgm:t>
    </dgm:pt>
    <dgm:pt modelId="{76560536-6447-084A-89F6-93CE67497A7C}" type="parTrans" cxnId="{EAA33976-CE3A-1B49-A1C1-81C3D17DDFEA}">
      <dgm:prSet/>
      <dgm:spPr/>
      <dgm:t>
        <a:bodyPr/>
        <a:lstStyle/>
        <a:p>
          <a:endParaRPr lang="en-US"/>
        </a:p>
      </dgm:t>
    </dgm:pt>
    <dgm:pt modelId="{40C08688-3669-3F4D-8D55-2337976FA287}" type="sibTrans" cxnId="{EAA33976-CE3A-1B49-A1C1-81C3D17DDFEA}">
      <dgm:prSet/>
      <dgm:spPr/>
      <dgm:t>
        <a:bodyPr/>
        <a:lstStyle/>
        <a:p>
          <a:endParaRPr lang="en-US"/>
        </a:p>
      </dgm:t>
    </dgm:pt>
    <dgm:pt modelId="{8AB1F998-21F6-D244-B74E-F76B9FF67FC1}">
      <dgm:prSet phldrT="[Text]"/>
      <dgm:spPr/>
      <dgm:t>
        <a:bodyPr/>
        <a:lstStyle/>
        <a:p>
          <a:r>
            <a:rPr lang="en-US" dirty="0">
              <a:solidFill>
                <a:schemeClr val="bg1"/>
              </a:solidFill>
            </a:rPr>
            <a:t>Provide Pathways</a:t>
          </a:r>
        </a:p>
      </dgm:t>
    </dgm:pt>
    <dgm:pt modelId="{DE0FEF9D-DEBD-464D-A70E-6599E16E6309}" type="parTrans" cxnId="{993A98A3-1B0C-2C46-B122-BDDFC9334096}">
      <dgm:prSet/>
      <dgm:spPr/>
      <dgm:t>
        <a:bodyPr/>
        <a:lstStyle/>
        <a:p>
          <a:endParaRPr lang="en-US"/>
        </a:p>
      </dgm:t>
    </dgm:pt>
    <dgm:pt modelId="{033E554C-42D1-E14B-9F23-93657720C998}" type="sibTrans" cxnId="{993A98A3-1B0C-2C46-B122-BDDFC9334096}">
      <dgm:prSet/>
      <dgm:spPr/>
      <dgm:t>
        <a:bodyPr/>
        <a:lstStyle/>
        <a:p>
          <a:endParaRPr lang="en-US"/>
        </a:p>
      </dgm:t>
    </dgm:pt>
    <dgm:pt modelId="{84A6CA0C-929A-244C-BAB2-A506CE3EFCF9}">
      <dgm:prSet phldrT="[Text]"/>
      <dgm:spPr/>
      <dgm:t>
        <a:bodyPr/>
        <a:lstStyle/>
        <a:p>
          <a:r>
            <a:rPr lang="en-US" dirty="0">
              <a:solidFill>
                <a:schemeClr val="bg1"/>
              </a:solidFill>
            </a:rPr>
            <a:t>Deepen Dependence</a:t>
          </a:r>
        </a:p>
      </dgm:t>
    </dgm:pt>
    <dgm:pt modelId="{BD7033AD-F773-294F-B7D2-FCA1A13404EB}" type="parTrans" cxnId="{128D4B17-15B8-0C49-B8C8-9D0A12A062A6}">
      <dgm:prSet/>
      <dgm:spPr/>
      <dgm:t>
        <a:bodyPr/>
        <a:lstStyle/>
        <a:p>
          <a:endParaRPr lang="en-US"/>
        </a:p>
      </dgm:t>
    </dgm:pt>
    <dgm:pt modelId="{49C2C544-E7FD-5342-8402-62AEE61BC814}" type="sibTrans" cxnId="{128D4B17-15B8-0C49-B8C8-9D0A12A062A6}">
      <dgm:prSet/>
      <dgm:spPr/>
      <dgm:t>
        <a:bodyPr/>
        <a:lstStyle/>
        <a:p>
          <a:endParaRPr lang="en-US"/>
        </a:p>
      </dgm:t>
    </dgm:pt>
    <dgm:pt modelId="{12EC98A9-08A6-CD4F-B4A2-8350CAAB13F5}" type="pres">
      <dgm:prSet presAssocID="{EC62AC78-BEFE-1C40-8B92-C30BB0A145E0}" presName="cycle" presStyleCnt="0">
        <dgm:presLayoutVars>
          <dgm:dir/>
          <dgm:resizeHandles val="exact"/>
        </dgm:presLayoutVars>
      </dgm:prSet>
      <dgm:spPr/>
    </dgm:pt>
    <dgm:pt modelId="{EA9550E3-A778-A345-AD2B-E3EB14850248}" type="pres">
      <dgm:prSet presAssocID="{CBBD0CCF-79E5-784A-B1D4-2332E271322E}" presName="dummy" presStyleCnt="0"/>
      <dgm:spPr/>
    </dgm:pt>
    <dgm:pt modelId="{04B393B2-F938-804F-89E7-188645A595A6}" type="pres">
      <dgm:prSet presAssocID="{CBBD0CCF-79E5-784A-B1D4-2332E271322E}" presName="node" presStyleLbl="revTx" presStyleIdx="0" presStyleCnt="3">
        <dgm:presLayoutVars>
          <dgm:bulletEnabled val="1"/>
        </dgm:presLayoutVars>
      </dgm:prSet>
      <dgm:spPr/>
    </dgm:pt>
    <dgm:pt modelId="{D3B3DC8A-9665-2743-89ED-255D74936CB6}" type="pres">
      <dgm:prSet presAssocID="{40C08688-3669-3F4D-8D55-2337976FA287}" presName="sibTrans" presStyleLbl="node1" presStyleIdx="0" presStyleCnt="3"/>
      <dgm:spPr/>
    </dgm:pt>
    <dgm:pt modelId="{2881DEAD-2BAE-A34E-8DF0-EBAADBA4583D}" type="pres">
      <dgm:prSet presAssocID="{8AB1F998-21F6-D244-B74E-F76B9FF67FC1}" presName="dummy" presStyleCnt="0"/>
      <dgm:spPr/>
    </dgm:pt>
    <dgm:pt modelId="{A891B0F3-E166-6841-9249-B44F7DAC1CE2}" type="pres">
      <dgm:prSet presAssocID="{8AB1F998-21F6-D244-B74E-F76B9FF67FC1}" presName="node" presStyleLbl="revTx" presStyleIdx="1" presStyleCnt="3">
        <dgm:presLayoutVars>
          <dgm:bulletEnabled val="1"/>
        </dgm:presLayoutVars>
      </dgm:prSet>
      <dgm:spPr/>
    </dgm:pt>
    <dgm:pt modelId="{9FE57AC7-039B-E646-95C6-082401005BC2}" type="pres">
      <dgm:prSet presAssocID="{033E554C-42D1-E14B-9F23-93657720C998}" presName="sibTrans" presStyleLbl="node1" presStyleIdx="1" presStyleCnt="3"/>
      <dgm:spPr/>
    </dgm:pt>
    <dgm:pt modelId="{A9494874-EBA5-584F-A9E4-1828E1F3EA75}" type="pres">
      <dgm:prSet presAssocID="{84A6CA0C-929A-244C-BAB2-A506CE3EFCF9}" presName="dummy" presStyleCnt="0"/>
      <dgm:spPr/>
    </dgm:pt>
    <dgm:pt modelId="{915548C3-3128-B544-8E74-9ABA1C6D6091}" type="pres">
      <dgm:prSet presAssocID="{84A6CA0C-929A-244C-BAB2-A506CE3EFCF9}" presName="node" presStyleLbl="revTx" presStyleIdx="2" presStyleCnt="3">
        <dgm:presLayoutVars>
          <dgm:bulletEnabled val="1"/>
        </dgm:presLayoutVars>
      </dgm:prSet>
      <dgm:spPr/>
    </dgm:pt>
    <dgm:pt modelId="{C5CA3A17-ACBA-6245-A657-8BC07247C9A2}" type="pres">
      <dgm:prSet presAssocID="{49C2C544-E7FD-5342-8402-62AEE61BC814}" presName="sibTrans" presStyleLbl="node1" presStyleIdx="2" presStyleCnt="3"/>
      <dgm:spPr/>
    </dgm:pt>
  </dgm:ptLst>
  <dgm:cxnLst>
    <dgm:cxn modelId="{85B05F15-3C5D-6A48-8DE7-CEB5F02BF9D8}" type="presOf" srcId="{CBBD0CCF-79E5-784A-B1D4-2332E271322E}" destId="{04B393B2-F938-804F-89E7-188645A595A6}" srcOrd="0" destOrd="0" presId="urn:microsoft.com/office/officeart/2005/8/layout/cycle1"/>
    <dgm:cxn modelId="{128D4B17-15B8-0C49-B8C8-9D0A12A062A6}" srcId="{EC62AC78-BEFE-1C40-8B92-C30BB0A145E0}" destId="{84A6CA0C-929A-244C-BAB2-A506CE3EFCF9}" srcOrd="2" destOrd="0" parTransId="{BD7033AD-F773-294F-B7D2-FCA1A13404EB}" sibTransId="{49C2C544-E7FD-5342-8402-62AEE61BC814}"/>
    <dgm:cxn modelId="{AF8B054A-32D2-B840-B5C2-61C3399D2355}" type="presOf" srcId="{EC62AC78-BEFE-1C40-8B92-C30BB0A145E0}" destId="{12EC98A9-08A6-CD4F-B4A2-8350CAAB13F5}" srcOrd="0" destOrd="0" presId="urn:microsoft.com/office/officeart/2005/8/layout/cycle1"/>
    <dgm:cxn modelId="{334D914E-1C18-EA45-A6C8-DE62DE4086B6}" type="presOf" srcId="{49C2C544-E7FD-5342-8402-62AEE61BC814}" destId="{C5CA3A17-ACBA-6245-A657-8BC07247C9A2}" srcOrd="0" destOrd="0" presId="urn:microsoft.com/office/officeart/2005/8/layout/cycle1"/>
    <dgm:cxn modelId="{75C12751-299B-3D4D-8FB1-8ECB103A357F}" type="presOf" srcId="{40C08688-3669-3F4D-8D55-2337976FA287}" destId="{D3B3DC8A-9665-2743-89ED-255D74936CB6}" srcOrd="0" destOrd="0" presId="urn:microsoft.com/office/officeart/2005/8/layout/cycle1"/>
    <dgm:cxn modelId="{64F8E569-886E-7B48-9BDD-E1AF800C34AF}" type="presOf" srcId="{033E554C-42D1-E14B-9F23-93657720C998}" destId="{9FE57AC7-039B-E646-95C6-082401005BC2}" srcOrd="0" destOrd="0" presId="urn:microsoft.com/office/officeart/2005/8/layout/cycle1"/>
    <dgm:cxn modelId="{EAA33976-CE3A-1B49-A1C1-81C3D17DDFEA}" srcId="{EC62AC78-BEFE-1C40-8B92-C30BB0A145E0}" destId="{CBBD0CCF-79E5-784A-B1D4-2332E271322E}" srcOrd="0" destOrd="0" parTransId="{76560536-6447-084A-89F6-93CE67497A7C}" sibTransId="{40C08688-3669-3F4D-8D55-2337976FA287}"/>
    <dgm:cxn modelId="{993A98A3-1B0C-2C46-B122-BDDFC9334096}" srcId="{EC62AC78-BEFE-1C40-8B92-C30BB0A145E0}" destId="{8AB1F998-21F6-D244-B74E-F76B9FF67FC1}" srcOrd="1" destOrd="0" parTransId="{DE0FEF9D-DEBD-464D-A70E-6599E16E6309}" sibTransId="{033E554C-42D1-E14B-9F23-93657720C998}"/>
    <dgm:cxn modelId="{74DAA1A6-6369-DD42-8BEC-407D28FEB8DA}" type="presOf" srcId="{8AB1F998-21F6-D244-B74E-F76B9FF67FC1}" destId="{A891B0F3-E166-6841-9249-B44F7DAC1CE2}" srcOrd="0" destOrd="0" presId="urn:microsoft.com/office/officeart/2005/8/layout/cycle1"/>
    <dgm:cxn modelId="{BF0716D0-7737-9740-BBB5-68C86043A69E}" type="presOf" srcId="{84A6CA0C-929A-244C-BAB2-A506CE3EFCF9}" destId="{915548C3-3128-B544-8E74-9ABA1C6D6091}" srcOrd="0" destOrd="0" presId="urn:microsoft.com/office/officeart/2005/8/layout/cycle1"/>
    <dgm:cxn modelId="{2023F7D2-220A-7A4E-92F0-58D8EB8F50E1}" type="presParOf" srcId="{12EC98A9-08A6-CD4F-B4A2-8350CAAB13F5}" destId="{EA9550E3-A778-A345-AD2B-E3EB14850248}" srcOrd="0" destOrd="0" presId="urn:microsoft.com/office/officeart/2005/8/layout/cycle1"/>
    <dgm:cxn modelId="{E0B9CB6B-7303-A543-BDB6-94939A629162}" type="presParOf" srcId="{12EC98A9-08A6-CD4F-B4A2-8350CAAB13F5}" destId="{04B393B2-F938-804F-89E7-188645A595A6}" srcOrd="1" destOrd="0" presId="urn:microsoft.com/office/officeart/2005/8/layout/cycle1"/>
    <dgm:cxn modelId="{9B135CA4-4193-F547-8DA9-C00233202D24}" type="presParOf" srcId="{12EC98A9-08A6-CD4F-B4A2-8350CAAB13F5}" destId="{D3B3DC8A-9665-2743-89ED-255D74936CB6}" srcOrd="2" destOrd="0" presId="urn:microsoft.com/office/officeart/2005/8/layout/cycle1"/>
    <dgm:cxn modelId="{C50227DC-A24F-A649-ADE9-31EBC6F3F592}" type="presParOf" srcId="{12EC98A9-08A6-CD4F-B4A2-8350CAAB13F5}" destId="{2881DEAD-2BAE-A34E-8DF0-EBAADBA4583D}" srcOrd="3" destOrd="0" presId="urn:microsoft.com/office/officeart/2005/8/layout/cycle1"/>
    <dgm:cxn modelId="{20E88A7A-1528-0E41-A940-5F95869210D5}" type="presParOf" srcId="{12EC98A9-08A6-CD4F-B4A2-8350CAAB13F5}" destId="{A891B0F3-E166-6841-9249-B44F7DAC1CE2}" srcOrd="4" destOrd="0" presId="urn:microsoft.com/office/officeart/2005/8/layout/cycle1"/>
    <dgm:cxn modelId="{24043A3B-5A4F-3644-8A5B-863655DA81E9}" type="presParOf" srcId="{12EC98A9-08A6-CD4F-B4A2-8350CAAB13F5}" destId="{9FE57AC7-039B-E646-95C6-082401005BC2}" srcOrd="5" destOrd="0" presId="urn:microsoft.com/office/officeart/2005/8/layout/cycle1"/>
    <dgm:cxn modelId="{33E1A7EA-99DA-4C4F-A9DE-6CC780FE60F7}" type="presParOf" srcId="{12EC98A9-08A6-CD4F-B4A2-8350CAAB13F5}" destId="{A9494874-EBA5-584F-A9E4-1828E1F3EA75}" srcOrd="6" destOrd="0" presId="urn:microsoft.com/office/officeart/2005/8/layout/cycle1"/>
    <dgm:cxn modelId="{F5AB55D4-DE4B-A044-A934-C8D8E1D93563}" type="presParOf" srcId="{12EC98A9-08A6-CD4F-B4A2-8350CAAB13F5}" destId="{915548C3-3128-B544-8E74-9ABA1C6D6091}" srcOrd="7" destOrd="0" presId="urn:microsoft.com/office/officeart/2005/8/layout/cycle1"/>
    <dgm:cxn modelId="{8C2EEC8F-C4AB-1847-AE8A-F3D186D58FFF}" type="presParOf" srcId="{12EC98A9-08A6-CD4F-B4A2-8350CAAB13F5}" destId="{C5CA3A17-ACBA-6245-A657-8BC07247C9A2}" srcOrd="8" destOrd="0" presId="urn:microsoft.com/office/officeart/2005/8/layout/cycle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B393B2-F938-804F-89E7-188645A595A6}">
      <dsp:nvSpPr>
        <dsp:cNvPr id="0" name=""/>
        <dsp:cNvSpPr/>
      </dsp:nvSpPr>
      <dsp:spPr>
        <a:xfrm>
          <a:off x="4420197" y="370966"/>
          <a:ext cx="1898197" cy="1898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solidFill>
            </a:rPr>
            <a:t>Prioritize People</a:t>
          </a:r>
        </a:p>
      </dsp:txBody>
      <dsp:txXfrm>
        <a:off x="4420197" y="370966"/>
        <a:ext cx="1898197" cy="1898197"/>
      </dsp:txXfrm>
    </dsp:sp>
    <dsp:sp modelId="{D3B3DC8A-9665-2743-89ED-255D74936CB6}">
      <dsp:nvSpPr>
        <dsp:cNvPr id="0" name=""/>
        <dsp:cNvSpPr/>
      </dsp:nvSpPr>
      <dsp:spPr>
        <a:xfrm>
          <a:off x="1531521" y="-1811"/>
          <a:ext cx="4485518" cy="4485518"/>
        </a:xfrm>
        <a:prstGeom prst="circularArrow">
          <a:avLst>
            <a:gd name="adj1" fmla="val 8252"/>
            <a:gd name="adj2" fmla="val 576426"/>
            <a:gd name="adj3" fmla="val 2962443"/>
            <a:gd name="adj4" fmla="val 52669"/>
            <a:gd name="adj5" fmla="val 9627"/>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A891B0F3-E166-6841-9249-B44F7DAC1CE2}">
      <dsp:nvSpPr>
        <dsp:cNvPr id="0" name=""/>
        <dsp:cNvSpPr/>
      </dsp:nvSpPr>
      <dsp:spPr>
        <a:xfrm>
          <a:off x="2825181" y="3133614"/>
          <a:ext cx="1898197" cy="1898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solidFill>
            </a:rPr>
            <a:t>Provide Pathways</a:t>
          </a:r>
        </a:p>
      </dsp:txBody>
      <dsp:txXfrm>
        <a:off x="2825181" y="3133614"/>
        <a:ext cx="1898197" cy="1898197"/>
      </dsp:txXfrm>
    </dsp:sp>
    <dsp:sp modelId="{9FE57AC7-039B-E646-95C6-082401005BC2}">
      <dsp:nvSpPr>
        <dsp:cNvPr id="0" name=""/>
        <dsp:cNvSpPr/>
      </dsp:nvSpPr>
      <dsp:spPr>
        <a:xfrm>
          <a:off x="1531521" y="-1811"/>
          <a:ext cx="4485518" cy="4485518"/>
        </a:xfrm>
        <a:prstGeom prst="circularArrow">
          <a:avLst>
            <a:gd name="adj1" fmla="val 8252"/>
            <a:gd name="adj2" fmla="val 576426"/>
            <a:gd name="adj3" fmla="val 10170905"/>
            <a:gd name="adj4" fmla="val 7261132"/>
            <a:gd name="adj5" fmla="val 9627"/>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915548C3-3128-B544-8E74-9ABA1C6D6091}">
      <dsp:nvSpPr>
        <dsp:cNvPr id="0" name=""/>
        <dsp:cNvSpPr/>
      </dsp:nvSpPr>
      <dsp:spPr>
        <a:xfrm>
          <a:off x="1230166" y="370966"/>
          <a:ext cx="1898197" cy="189819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en-US" sz="2800" kern="1200" dirty="0">
              <a:solidFill>
                <a:schemeClr val="bg1"/>
              </a:solidFill>
            </a:rPr>
            <a:t>Deepen Dependence</a:t>
          </a:r>
        </a:p>
      </dsp:txBody>
      <dsp:txXfrm>
        <a:off x="1230166" y="370966"/>
        <a:ext cx="1898197" cy="1898197"/>
      </dsp:txXfrm>
    </dsp:sp>
    <dsp:sp modelId="{C5CA3A17-ACBA-6245-A657-8BC07247C9A2}">
      <dsp:nvSpPr>
        <dsp:cNvPr id="0" name=""/>
        <dsp:cNvSpPr/>
      </dsp:nvSpPr>
      <dsp:spPr>
        <a:xfrm>
          <a:off x="1531521" y="-1811"/>
          <a:ext cx="4485518" cy="4485518"/>
        </a:xfrm>
        <a:prstGeom prst="circularArrow">
          <a:avLst>
            <a:gd name="adj1" fmla="val 8252"/>
            <a:gd name="adj2" fmla="val 576426"/>
            <a:gd name="adj3" fmla="val 16855401"/>
            <a:gd name="adj4" fmla="val 14968173"/>
            <a:gd name="adj5" fmla="val 9627"/>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68BD35F5-7CB7-C94F-8812-3EA5565E56EC}"/>
              </a:ext>
            </a:extLst>
          </p:cNvPr>
          <p:cNvPicPr>
            <a:picLocks noChangeAspect="1"/>
          </p:cNvPicPr>
          <p:nvPr userDrawn="1"/>
        </p:nvPicPr>
        <p:blipFill>
          <a:blip r:embed="rId2"/>
          <a:stretch>
            <a:fillRect/>
          </a:stretch>
        </p:blipFill>
        <p:spPr>
          <a:xfrm>
            <a:off x="0" y="0"/>
            <a:ext cx="12192000" cy="6858000"/>
          </a:xfrm>
          <a:prstGeom prst="rect">
            <a:avLst/>
          </a:prstGeom>
        </p:spPr>
      </p:pic>
    </p:spTree>
    <p:extLst>
      <p:ext uri="{BB962C8B-B14F-4D97-AF65-F5344CB8AC3E}">
        <p14:creationId xmlns:p14="http://schemas.microsoft.com/office/powerpoint/2010/main" val="999508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Slide">
    <p:spTree>
      <p:nvGrpSpPr>
        <p:cNvPr id="1" name=""/>
        <p:cNvGrpSpPr/>
        <p:nvPr/>
      </p:nvGrpSpPr>
      <p:grpSpPr>
        <a:xfrm>
          <a:off x="0" y="0"/>
          <a:ext cx="0" cy="0"/>
          <a:chOff x="0" y="0"/>
          <a:chExt cx="0" cy="0"/>
        </a:xfrm>
      </p:grpSpPr>
      <p:pic>
        <p:nvPicPr>
          <p:cNvPr id="5" name="Picture 4" descr="Background pattern&#10;&#10;Description automatically generated">
            <a:extLst>
              <a:ext uri="{FF2B5EF4-FFF2-40B4-BE49-F238E27FC236}">
                <a16:creationId xmlns:a16="http://schemas.microsoft.com/office/drawing/2014/main" id="{E3699E04-245C-9F48-8962-6B01BBD1FB7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6F2B27F-545E-F74B-83BB-37458A861046}"/>
              </a:ext>
            </a:extLst>
          </p:cNvPr>
          <p:cNvSpPr>
            <a:spLocks noGrp="1"/>
          </p:cNvSpPr>
          <p:nvPr>
            <p:ph type="title" hasCustomPrompt="1"/>
          </p:nvPr>
        </p:nvSpPr>
        <p:spPr>
          <a:xfrm>
            <a:off x="596348" y="494058"/>
            <a:ext cx="10757452" cy="837510"/>
          </a:xfrm>
          <a:prstGeom prst="rect">
            <a:avLst/>
          </a:prstGeom>
        </p:spPr>
        <p:txBody>
          <a:bodyPr>
            <a:normAutofit/>
          </a:bodyPr>
          <a:lstStyle>
            <a:lvl1pPr>
              <a:defRPr sz="4200" b="1" spc="-150">
                <a:solidFill>
                  <a:schemeClr val="bg1"/>
                </a:solidFill>
                <a:latin typeface="Arial" panose="020B0604020202020204" pitchFamily="34" charset="0"/>
                <a:cs typeface="Arial" panose="020B0604020202020204" pitchFamily="34" charset="0"/>
              </a:defRPr>
            </a:lvl1pPr>
          </a:lstStyle>
          <a:p>
            <a:r>
              <a:rPr lang="en-US" dirty="0"/>
              <a:t>Click To Edit Slide Title</a:t>
            </a:r>
          </a:p>
        </p:txBody>
      </p:sp>
      <p:sp>
        <p:nvSpPr>
          <p:cNvPr id="3" name="Content Placeholder 2">
            <a:extLst>
              <a:ext uri="{FF2B5EF4-FFF2-40B4-BE49-F238E27FC236}">
                <a16:creationId xmlns:a16="http://schemas.microsoft.com/office/drawing/2014/main" id="{BD01F333-9475-0F43-9693-783249EF2AC0}"/>
              </a:ext>
            </a:extLst>
          </p:cNvPr>
          <p:cNvSpPr>
            <a:spLocks noGrp="1"/>
          </p:cNvSpPr>
          <p:nvPr>
            <p:ph idx="1" hasCustomPrompt="1"/>
          </p:nvPr>
        </p:nvSpPr>
        <p:spPr>
          <a:xfrm>
            <a:off x="596348" y="1540566"/>
            <a:ext cx="10757452" cy="4273826"/>
          </a:xfrm>
          <a:prstGeom prst="rect">
            <a:avLst/>
          </a:prstGeom>
        </p:spPr>
        <p:txBody>
          <a:bodyPr/>
          <a:lstStyle>
            <a:lvl1pPr>
              <a:defRPr>
                <a:solidFill>
                  <a:schemeClr val="bg1"/>
                </a:solidFill>
                <a:latin typeface="Arial" panose="020B0604020202020204" pitchFamily="34" charset="0"/>
                <a:cs typeface="Arial" panose="020B0604020202020204" pitchFamily="34" charset="0"/>
              </a:defRPr>
            </a:lvl1pPr>
            <a:lvl2pPr>
              <a:defRPr>
                <a:solidFill>
                  <a:schemeClr val="bg1"/>
                </a:solidFill>
                <a:latin typeface="Arial" panose="020B0604020202020204" pitchFamily="34" charset="0"/>
                <a:cs typeface="Arial" panose="020B0604020202020204" pitchFamily="34" charset="0"/>
              </a:defRPr>
            </a:lvl2pPr>
            <a:lvl3pPr>
              <a:defRPr>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dirty="0"/>
              <a:t>Click to edit content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9905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78430A0-1E96-BB4D-B082-446C79F1DC52}"/>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6F2B27F-545E-F74B-83BB-37458A861046}"/>
              </a:ext>
            </a:extLst>
          </p:cNvPr>
          <p:cNvSpPr>
            <a:spLocks noGrp="1"/>
          </p:cNvSpPr>
          <p:nvPr>
            <p:ph type="title" hasCustomPrompt="1"/>
          </p:nvPr>
        </p:nvSpPr>
        <p:spPr>
          <a:xfrm>
            <a:off x="1311964" y="3915089"/>
            <a:ext cx="9680713" cy="577402"/>
          </a:xfrm>
          <a:prstGeom prst="rect">
            <a:avLst/>
          </a:prstGeom>
        </p:spPr>
        <p:txBody>
          <a:bodyPr anchor="t">
            <a:normAutofit/>
          </a:bodyPr>
          <a:lstStyle>
            <a:lvl1pPr>
              <a:defRPr sz="2800" b="1" spc="0">
                <a:solidFill>
                  <a:srgbClr val="579CD0"/>
                </a:solidFill>
                <a:latin typeface="Arial" panose="020B0604020202020204" pitchFamily="34" charset="0"/>
                <a:cs typeface="Arial" panose="020B0604020202020204" pitchFamily="34" charset="0"/>
              </a:defRPr>
            </a:lvl1pPr>
          </a:lstStyle>
          <a:p>
            <a:r>
              <a:rPr lang="en-US" dirty="0"/>
              <a:t>Click To Insert Reference Or Attribution</a:t>
            </a:r>
          </a:p>
        </p:txBody>
      </p:sp>
      <p:sp>
        <p:nvSpPr>
          <p:cNvPr id="7" name="Content Placeholder 6">
            <a:extLst>
              <a:ext uri="{FF2B5EF4-FFF2-40B4-BE49-F238E27FC236}">
                <a16:creationId xmlns:a16="http://schemas.microsoft.com/office/drawing/2014/main" id="{9BCFAB9D-33D0-DE4F-BCD1-684E22F50E9F}"/>
              </a:ext>
            </a:extLst>
          </p:cNvPr>
          <p:cNvSpPr>
            <a:spLocks noGrp="1"/>
          </p:cNvSpPr>
          <p:nvPr>
            <p:ph sz="quarter" idx="10" hasCustomPrompt="1"/>
          </p:nvPr>
        </p:nvSpPr>
        <p:spPr>
          <a:xfrm>
            <a:off x="1311964" y="2046773"/>
            <a:ext cx="9680713" cy="1746043"/>
          </a:xfrm>
          <a:prstGeom prst="rect">
            <a:avLst/>
          </a:prstGeom>
        </p:spPr>
        <p:txBody>
          <a:bodyPr/>
          <a:lstStyle>
            <a:lvl1pPr marL="0" marR="0" indent="0" algn="l" defTabSz="914400" rtl="0" eaLnBrk="1" fontAlgn="auto" latinLnBrk="0" hangingPunct="1">
              <a:lnSpc>
                <a:spcPct val="90000"/>
              </a:lnSpc>
              <a:spcBef>
                <a:spcPts val="1000"/>
              </a:spcBef>
              <a:spcAft>
                <a:spcPts val="0"/>
              </a:spcAft>
              <a:buClrTx/>
              <a:buSzTx/>
              <a:buFontTx/>
              <a:buNone/>
              <a:tabLst/>
              <a:defRPr>
                <a:solidFill>
                  <a:schemeClr val="bg1"/>
                </a:solidFill>
                <a:latin typeface="Arial" panose="020B0604020202020204" pitchFamily="34" charset="0"/>
                <a:cs typeface="Arial" panose="020B0604020202020204" pitchFamily="34" charset="0"/>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marL="0" marR="0" lvl="0" indent="0" algn="l" defTabSz="914400" rtl="0" eaLnBrk="1" fontAlgn="auto" latinLnBrk="0" hangingPunct="1">
              <a:lnSpc>
                <a:spcPct val="90000"/>
              </a:lnSpc>
              <a:spcBef>
                <a:spcPts val="1000"/>
              </a:spcBef>
              <a:spcAft>
                <a:spcPts val="0"/>
              </a:spcAft>
              <a:buClrTx/>
              <a:buSzTx/>
              <a:buFontTx/>
              <a:buNone/>
              <a:tabLst/>
              <a:defRPr/>
            </a:pPr>
            <a:r>
              <a:rPr lang="en-US" dirty="0"/>
              <a:t>Click to insert paragraph or quote. Click to insert paragraph or quote. Click to insert paragraph or quote. Click to insert paragraph or quote. Click to insert paragraph or quote. Click to insert paragraph or quote.</a:t>
            </a:r>
          </a:p>
        </p:txBody>
      </p:sp>
    </p:spTree>
    <p:extLst>
      <p:ext uri="{BB962C8B-B14F-4D97-AF65-F5344CB8AC3E}">
        <p14:creationId xmlns:p14="http://schemas.microsoft.com/office/powerpoint/2010/main" val="320456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Slide">
    <p:spTree>
      <p:nvGrpSpPr>
        <p:cNvPr id="1" name=""/>
        <p:cNvGrpSpPr/>
        <p:nvPr/>
      </p:nvGrpSpPr>
      <p:grpSpPr>
        <a:xfrm>
          <a:off x="0" y="0"/>
          <a:ext cx="0" cy="0"/>
          <a:chOff x="0" y="0"/>
          <a:chExt cx="0" cy="0"/>
        </a:xfrm>
      </p:grpSpPr>
      <p:pic>
        <p:nvPicPr>
          <p:cNvPr id="7" name="Picture 6" descr="Background pattern&#10;&#10;Description automatically generated">
            <a:extLst>
              <a:ext uri="{FF2B5EF4-FFF2-40B4-BE49-F238E27FC236}">
                <a16:creationId xmlns:a16="http://schemas.microsoft.com/office/drawing/2014/main" id="{59D38CAC-E7C9-CB47-9812-B8240AAA6838}"/>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3" name="Text Placeholder 2">
            <a:extLst>
              <a:ext uri="{FF2B5EF4-FFF2-40B4-BE49-F238E27FC236}">
                <a16:creationId xmlns:a16="http://schemas.microsoft.com/office/drawing/2014/main" id="{5C9100C2-21C5-244D-9F61-182C42354E13}"/>
              </a:ext>
            </a:extLst>
          </p:cNvPr>
          <p:cNvSpPr>
            <a:spLocks noGrp="1"/>
          </p:cNvSpPr>
          <p:nvPr>
            <p:ph type="body" idx="1" hasCustomPrompt="1"/>
          </p:nvPr>
        </p:nvSpPr>
        <p:spPr>
          <a:xfrm>
            <a:off x="611190" y="1381540"/>
            <a:ext cx="5259388" cy="626581"/>
          </a:xfrm>
          <a:prstGeom prst="rect">
            <a:avLst/>
          </a:prstGeom>
        </p:spPr>
        <p:txBody>
          <a:bodyPr anchor="b">
            <a:normAutofit/>
          </a:bodyPr>
          <a:lstStyle>
            <a:lvl1pPr marL="0" indent="0">
              <a:buNone/>
              <a:defRPr sz="2800" b="1">
                <a:solidFill>
                  <a:srgbClr val="579CD0"/>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Header</a:t>
            </a:r>
          </a:p>
        </p:txBody>
      </p:sp>
      <p:sp>
        <p:nvSpPr>
          <p:cNvPr id="4" name="Content Placeholder 3">
            <a:extLst>
              <a:ext uri="{FF2B5EF4-FFF2-40B4-BE49-F238E27FC236}">
                <a16:creationId xmlns:a16="http://schemas.microsoft.com/office/drawing/2014/main" id="{E54B18B3-220B-BA4C-9B11-BF90BE76543C}"/>
              </a:ext>
            </a:extLst>
          </p:cNvPr>
          <p:cNvSpPr>
            <a:spLocks noGrp="1"/>
          </p:cNvSpPr>
          <p:nvPr>
            <p:ph sz="half" idx="2" hasCustomPrompt="1"/>
          </p:nvPr>
        </p:nvSpPr>
        <p:spPr>
          <a:xfrm>
            <a:off x="611190" y="2008122"/>
            <a:ext cx="5259388" cy="3796330"/>
          </a:xfrm>
          <a:prstGeom prst="rect">
            <a:avLst/>
          </a:prstGeom>
        </p:spPr>
        <p:txBody>
          <a:bodyPr/>
          <a:lstStyle>
            <a:lvl1pPr>
              <a:defRPr>
                <a:solidFill>
                  <a:schemeClr val="bg1"/>
                </a:solidFill>
                <a:latin typeface="Arial" panose="020B0604020202020204" pitchFamily="34" charset="0"/>
                <a:cs typeface="Arial" panose="020B0604020202020204" pitchFamily="34" charset="0"/>
              </a:defRPr>
            </a:lvl1pPr>
            <a:lvl2pPr>
              <a:defRPr>
                <a:solidFill>
                  <a:schemeClr val="bg1"/>
                </a:solidFill>
                <a:latin typeface="Arial" panose="020B0604020202020204" pitchFamily="34" charset="0"/>
                <a:cs typeface="Arial" panose="020B0604020202020204" pitchFamily="34" charset="0"/>
              </a:defRPr>
            </a:lvl2pPr>
            <a:lvl3pPr>
              <a:defRPr>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dirty="0"/>
              <a:t>Click to edit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994024C6-8701-EA48-BC63-FDCE49F5411E}"/>
              </a:ext>
            </a:extLst>
          </p:cNvPr>
          <p:cNvSpPr>
            <a:spLocks noGrp="1"/>
          </p:cNvSpPr>
          <p:nvPr>
            <p:ph type="body" sz="quarter" idx="3" hasCustomPrompt="1"/>
          </p:nvPr>
        </p:nvSpPr>
        <p:spPr>
          <a:xfrm>
            <a:off x="6096000" y="1381540"/>
            <a:ext cx="5259388" cy="626581"/>
          </a:xfrm>
          <a:prstGeom prst="rect">
            <a:avLst/>
          </a:prstGeom>
        </p:spPr>
        <p:txBody>
          <a:bodyPr anchor="b">
            <a:normAutofit/>
          </a:bodyPr>
          <a:lstStyle>
            <a:lvl1pPr marL="0" indent="0">
              <a:buNone/>
              <a:defRPr sz="2800" b="1">
                <a:solidFill>
                  <a:srgbClr val="579CD0"/>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Header</a:t>
            </a:r>
          </a:p>
        </p:txBody>
      </p:sp>
      <p:sp>
        <p:nvSpPr>
          <p:cNvPr id="6" name="Content Placeholder 5">
            <a:extLst>
              <a:ext uri="{FF2B5EF4-FFF2-40B4-BE49-F238E27FC236}">
                <a16:creationId xmlns:a16="http://schemas.microsoft.com/office/drawing/2014/main" id="{EC1FE0E1-363C-2C40-BE52-C8249D5B20F4}"/>
              </a:ext>
            </a:extLst>
          </p:cNvPr>
          <p:cNvSpPr>
            <a:spLocks noGrp="1"/>
          </p:cNvSpPr>
          <p:nvPr>
            <p:ph sz="quarter" idx="4" hasCustomPrompt="1"/>
          </p:nvPr>
        </p:nvSpPr>
        <p:spPr>
          <a:xfrm>
            <a:off x="6096000" y="2008122"/>
            <a:ext cx="5259388" cy="3796330"/>
          </a:xfrm>
          <a:prstGeom prst="rect">
            <a:avLst/>
          </a:prstGeom>
        </p:spPr>
        <p:txBody>
          <a:bodyPr/>
          <a:lstStyle>
            <a:lvl1pPr>
              <a:defRPr>
                <a:solidFill>
                  <a:schemeClr val="bg1"/>
                </a:solidFill>
                <a:latin typeface="Arial" panose="020B0604020202020204" pitchFamily="34" charset="0"/>
                <a:cs typeface="Arial" panose="020B0604020202020204" pitchFamily="34" charset="0"/>
              </a:defRPr>
            </a:lvl1pPr>
            <a:lvl2pPr>
              <a:defRPr>
                <a:solidFill>
                  <a:schemeClr val="bg1"/>
                </a:solidFill>
                <a:latin typeface="Arial" panose="020B0604020202020204" pitchFamily="34" charset="0"/>
                <a:cs typeface="Arial" panose="020B0604020202020204" pitchFamily="34" charset="0"/>
              </a:defRPr>
            </a:lvl2pPr>
            <a:lvl3pPr>
              <a:defRPr>
                <a:solidFill>
                  <a:schemeClr val="bg1"/>
                </a:solidFill>
                <a:latin typeface="Arial" panose="020B0604020202020204" pitchFamily="34" charset="0"/>
                <a:cs typeface="Arial" panose="020B0604020202020204" pitchFamily="34" charset="0"/>
              </a:defRPr>
            </a:lvl3pPr>
            <a:lvl4pPr>
              <a:defRPr>
                <a:solidFill>
                  <a:schemeClr val="bg1"/>
                </a:solidFill>
                <a:latin typeface="Arial" panose="020B0604020202020204" pitchFamily="34" charset="0"/>
                <a:cs typeface="Arial" panose="020B0604020202020204" pitchFamily="34" charset="0"/>
              </a:defRPr>
            </a:lvl4pPr>
            <a:lvl5pPr>
              <a:defRPr>
                <a:solidFill>
                  <a:schemeClr val="bg1"/>
                </a:solidFill>
                <a:latin typeface="Arial" panose="020B0604020202020204" pitchFamily="34" charset="0"/>
                <a:cs typeface="Arial" panose="020B0604020202020204" pitchFamily="34" charset="0"/>
              </a:defRPr>
            </a:lvl5pPr>
          </a:lstStyle>
          <a:p>
            <a:pPr lvl="0"/>
            <a:r>
              <a:rPr lang="en-US" dirty="0"/>
              <a:t>Click to edit content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1">
            <a:extLst>
              <a:ext uri="{FF2B5EF4-FFF2-40B4-BE49-F238E27FC236}">
                <a16:creationId xmlns:a16="http://schemas.microsoft.com/office/drawing/2014/main" id="{57DBD89C-5CC5-984C-8B3F-8FC802F7F295}"/>
              </a:ext>
            </a:extLst>
          </p:cNvPr>
          <p:cNvSpPr>
            <a:spLocks noGrp="1"/>
          </p:cNvSpPr>
          <p:nvPr>
            <p:ph type="title" hasCustomPrompt="1"/>
          </p:nvPr>
        </p:nvSpPr>
        <p:spPr>
          <a:xfrm>
            <a:off x="596348" y="494058"/>
            <a:ext cx="10757452" cy="837510"/>
          </a:xfrm>
          <a:prstGeom prst="rect">
            <a:avLst/>
          </a:prstGeom>
        </p:spPr>
        <p:txBody>
          <a:bodyPr>
            <a:normAutofit/>
          </a:bodyPr>
          <a:lstStyle>
            <a:lvl1pPr>
              <a:defRPr sz="4200" b="1" spc="-150">
                <a:solidFill>
                  <a:schemeClr val="bg1"/>
                </a:solidFill>
                <a:latin typeface="Arial" panose="020B0604020202020204" pitchFamily="34" charset="0"/>
                <a:cs typeface="Arial" panose="020B0604020202020204" pitchFamily="34" charset="0"/>
              </a:defRPr>
            </a:lvl1pPr>
          </a:lstStyle>
          <a:p>
            <a:r>
              <a:rPr lang="en-US" dirty="0"/>
              <a:t>Click To Edit Slide Title</a:t>
            </a:r>
          </a:p>
        </p:txBody>
      </p:sp>
    </p:spTree>
    <p:extLst>
      <p:ext uri="{BB962C8B-B14F-4D97-AF65-F5344CB8AC3E}">
        <p14:creationId xmlns:p14="http://schemas.microsoft.com/office/powerpoint/2010/main" val="223203881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4246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5" r:id="rId3"/>
    <p:sldLayoutId id="2147483653"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35FDA-CDD7-EF44-A170-DDDB2E010C01}"/>
              </a:ext>
            </a:extLst>
          </p:cNvPr>
          <p:cNvSpPr>
            <a:spLocks noGrp="1"/>
          </p:cNvSpPr>
          <p:nvPr>
            <p:ph type="title"/>
          </p:nvPr>
        </p:nvSpPr>
        <p:spPr>
          <a:xfrm>
            <a:off x="1015210" y="2555978"/>
            <a:ext cx="10161579" cy="1746043"/>
          </a:xfrm>
        </p:spPr>
        <p:txBody>
          <a:bodyPr>
            <a:noAutofit/>
          </a:bodyPr>
          <a:lstStyle/>
          <a:p>
            <a:pPr algn="ctr"/>
            <a:r>
              <a:rPr lang="en-US" sz="6000" i="1" dirty="0">
                <a:solidFill>
                  <a:schemeClr val="bg1"/>
                </a:solidFill>
              </a:rPr>
              <a:t>Pursuing Church Maturity</a:t>
            </a:r>
          </a:p>
        </p:txBody>
      </p:sp>
    </p:spTree>
    <p:extLst>
      <p:ext uri="{BB962C8B-B14F-4D97-AF65-F5344CB8AC3E}">
        <p14:creationId xmlns:p14="http://schemas.microsoft.com/office/powerpoint/2010/main" val="37605232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35FDA-CDD7-EF44-A170-DDDB2E010C01}"/>
              </a:ext>
            </a:extLst>
          </p:cNvPr>
          <p:cNvSpPr>
            <a:spLocks noGrp="1"/>
          </p:cNvSpPr>
          <p:nvPr>
            <p:ph type="title"/>
          </p:nvPr>
        </p:nvSpPr>
        <p:spPr>
          <a:xfrm>
            <a:off x="1255644" y="4160873"/>
            <a:ext cx="9680713" cy="577402"/>
          </a:xfrm>
        </p:spPr>
        <p:txBody>
          <a:bodyPr/>
          <a:lstStyle/>
          <a:p>
            <a:r>
              <a:rPr lang="en-US" dirty="0"/>
              <a:t>1 Peter 2:4-12</a:t>
            </a:r>
          </a:p>
        </p:txBody>
      </p:sp>
      <p:sp>
        <p:nvSpPr>
          <p:cNvPr id="3" name="Content Placeholder 2">
            <a:extLst>
              <a:ext uri="{FF2B5EF4-FFF2-40B4-BE49-F238E27FC236}">
                <a16:creationId xmlns:a16="http://schemas.microsoft.com/office/drawing/2014/main" id="{50D619E8-4F8E-8D43-9531-5BBF92EC8E61}"/>
              </a:ext>
            </a:extLst>
          </p:cNvPr>
          <p:cNvSpPr>
            <a:spLocks noGrp="1"/>
          </p:cNvSpPr>
          <p:nvPr>
            <p:ph sz="quarter" idx="10"/>
          </p:nvPr>
        </p:nvSpPr>
        <p:spPr>
          <a:xfrm>
            <a:off x="1255643" y="1682957"/>
            <a:ext cx="9680713" cy="1746043"/>
          </a:xfrm>
        </p:spPr>
        <p:txBody>
          <a:bodyPr/>
          <a:lstStyle/>
          <a:p>
            <a:r>
              <a:rPr lang="en-US" dirty="0"/>
              <a:t>11 Beloved, I urge you as sojourners and exiles to abstain from the passions of the flesh, which wage war against your soul. 12 Keep your conduct among the Gentiles honorable, so that when they speak against you as evildoers, they may see your good deeds and glorify God on the day of visitation.</a:t>
            </a:r>
          </a:p>
        </p:txBody>
      </p:sp>
    </p:spTree>
    <p:extLst>
      <p:ext uri="{BB962C8B-B14F-4D97-AF65-F5344CB8AC3E}">
        <p14:creationId xmlns:p14="http://schemas.microsoft.com/office/powerpoint/2010/main" val="30086125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D9D0B-BBE8-564F-8885-353F43FA60A7}"/>
              </a:ext>
            </a:extLst>
          </p:cNvPr>
          <p:cNvSpPr>
            <a:spLocks noGrp="1"/>
          </p:cNvSpPr>
          <p:nvPr>
            <p:ph type="title"/>
          </p:nvPr>
        </p:nvSpPr>
        <p:spPr/>
        <p:txBody>
          <a:bodyPr/>
          <a:lstStyle/>
          <a:p>
            <a:r>
              <a:rPr lang="en-US" dirty="0"/>
              <a:t>Why? – The Glory of God</a:t>
            </a:r>
          </a:p>
        </p:txBody>
      </p:sp>
      <p:sp>
        <p:nvSpPr>
          <p:cNvPr id="3" name="Content Placeholder 2">
            <a:extLst>
              <a:ext uri="{FF2B5EF4-FFF2-40B4-BE49-F238E27FC236}">
                <a16:creationId xmlns:a16="http://schemas.microsoft.com/office/drawing/2014/main" id="{2B6ECFE7-6099-0B47-ACA3-60A8C2388349}"/>
              </a:ext>
            </a:extLst>
          </p:cNvPr>
          <p:cNvSpPr>
            <a:spLocks noGrp="1"/>
          </p:cNvSpPr>
          <p:nvPr>
            <p:ph idx="1"/>
          </p:nvPr>
        </p:nvSpPr>
        <p:spPr>
          <a:xfrm>
            <a:off x="447473" y="1540566"/>
            <a:ext cx="11420272" cy="4273826"/>
          </a:xfrm>
        </p:spPr>
        <p:txBody>
          <a:bodyPr/>
          <a:lstStyle/>
          <a:p>
            <a:r>
              <a:rPr lang="en-US" dirty="0"/>
              <a:t>Churches Exist for One Timeless Purpose: Glorify God (1 Pet 2:9-12)</a:t>
            </a:r>
          </a:p>
        </p:txBody>
      </p:sp>
    </p:spTree>
    <p:extLst>
      <p:ext uri="{BB962C8B-B14F-4D97-AF65-F5344CB8AC3E}">
        <p14:creationId xmlns:p14="http://schemas.microsoft.com/office/powerpoint/2010/main" val="39303521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D9D0B-BBE8-564F-8885-353F43FA60A7}"/>
              </a:ext>
            </a:extLst>
          </p:cNvPr>
          <p:cNvSpPr>
            <a:spLocks noGrp="1"/>
          </p:cNvSpPr>
          <p:nvPr>
            <p:ph type="title"/>
          </p:nvPr>
        </p:nvSpPr>
        <p:spPr/>
        <p:txBody>
          <a:bodyPr/>
          <a:lstStyle/>
          <a:p>
            <a:r>
              <a:rPr lang="en-US" dirty="0"/>
              <a:t>Why? – The Glory of God</a:t>
            </a:r>
          </a:p>
        </p:txBody>
      </p:sp>
      <p:sp>
        <p:nvSpPr>
          <p:cNvPr id="3" name="Content Placeholder 2">
            <a:extLst>
              <a:ext uri="{FF2B5EF4-FFF2-40B4-BE49-F238E27FC236}">
                <a16:creationId xmlns:a16="http://schemas.microsoft.com/office/drawing/2014/main" id="{2B6ECFE7-6099-0B47-ACA3-60A8C2388349}"/>
              </a:ext>
            </a:extLst>
          </p:cNvPr>
          <p:cNvSpPr>
            <a:spLocks noGrp="1"/>
          </p:cNvSpPr>
          <p:nvPr>
            <p:ph idx="1"/>
          </p:nvPr>
        </p:nvSpPr>
        <p:spPr>
          <a:xfrm>
            <a:off x="447473" y="1540566"/>
            <a:ext cx="11420272" cy="4273826"/>
          </a:xfrm>
        </p:spPr>
        <p:txBody>
          <a:bodyPr/>
          <a:lstStyle/>
          <a:p>
            <a:r>
              <a:rPr lang="en-US" dirty="0"/>
              <a:t>Churches Exist for One Timeless Purpose: Glorify God (1 Pet 2:9-12)</a:t>
            </a:r>
          </a:p>
          <a:p>
            <a:r>
              <a:rPr lang="en-US" dirty="0"/>
              <a:t>God’s Great Priority:</a:t>
            </a:r>
          </a:p>
          <a:p>
            <a:pPr lvl="1"/>
            <a:r>
              <a:rPr lang="en-US" dirty="0"/>
              <a:t>God called Israel for His glory — Jeremiah 13:11</a:t>
            </a:r>
          </a:p>
          <a:p>
            <a:pPr lvl="1"/>
            <a:r>
              <a:rPr lang="en-US" dirty="0"/>
              <a:t>God saved Israel for His glory - Psalm 106:7-8</a:t>
            </a:r>
          </a:p>
          <a:p>
            <a:pPr lvl="1"/>
            <a:r>
              <a:rPr lang="en-US" dirty="0"/>
              <a:t>God spared Israel (in the wilderness) for His glory — Ezekiel 20:14</a:t>
            </a:r>
          </a:p>
          <a:p>
            <a:pPr lvl="1"/>
            <a:r>
              <a:rPr lang="en-US" dirty="0"/>
              <a:t>Jesus possessed, enjoyed, lived &amp; died for God’s glory - John 17:1-5</a:t>
            </a:r>
          </a:p>
          <a:p>
            <a:pPr lvl="1"/>
            <a:r>
              <a:rPr lang="en-US" dirty="0"/>
              <a:t>All of history is moving toward God’s glory — Rev. 21:22-23</a:t>
            </a:r>
          </a:p>
          <a:p>
            <a:pPr lvl="1"/>
            <a:r>
              <a:rPr lang="en-US" dirty="0"/>
              <a:t>God deserves every ounce of glory we give — Romans 11:33-36</a:t>
            </a:r>
          </a:p>
        </p:txBody>
      </p:sp>
    </p:spTree>
    <p:extLst>
      <p:ext uri="{BB962C8B-B14F-4D97-AF65-F5344CB8AC3E}">
        <p14:creationId xmlns:p14="http://schemas.microsoft.com/office/powerpoint/2010/main" val="7518909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35FDA-CDD7-EF44-A170-DDDB2E010C01}"/>
              </a:ext>
            </a:extLst>
          </p:cNvPr>
          <p:cNvSpPr>
            <a:spLocks noGrp="1"/>
          </p:cNvSpPr>
          <p:nvPr>
            <p:ph type="title"/>
          </p:nvPr>
        </p:nvSpPr>
        <p:spPr>
          <a:xfrm>
            <a:off x="1255642" y="3817377"/>
            <a:ext cx="9680713" cy="577402"/>
          </a:xfrm>
        </p:spPr>
        <p:txBody>
          <a:bodyPr/>
          <a:lstStyle/>
          <a:p>
            <a:r>
              <a:rPr lang="en-US" dirty="0"/>
              <a:t>Mark Clifton, </a:t>
            </a:r>
            <a:r>
              <a:rPr lang="en-US" i="1" dirty="0"/>
              <a:t>Reclaiming Glory</a:t>
            </a:r>
            <a:endParaRPr lang="en-US" dirty="0"/>
          </a:p>
        </p:txBody>
      </p:sp>
      <p:sp>
        <p:nvSpPr>
          <p:cNvPr id="3" name="Content Placeholder 2">
            <a:extLst>
              <a:ext uri="{FF2B5EF4-FFF2-40B4-BE49-F238E27FC236}">
                <a16:creationId xmlns:a16="http://schemas.microsoft.com/office/drawing/2014/main" id="{50D619E8-4F8E-8D43-9531-5BBF92EC8E61}"/>
              </a:ext>
            </a:extLst>
          </p:cNvPr>
          <p:cNvSpPr>
            <a:spLocks noGrp="1"/>
          </p:cNvSpPr>
          <p:nvPr>
            <p:ph sz="quarter" idx="10"/>
          </p:nvPr>
        </p:nvSpPr>
        <p:spPr>
          <a:xfrm>
            <a:off x="1255643" y="2360035"/>
            <a:ext cx="9680713" cy="1746043"/>
          </a:xfrm>
        </p:spPr>
        <p:txBody>
          <a:bodyPr/>
          <a:lstStyle/>
          <a:p>
            <a:r>
              <a:rPr lang="en-US" dirty="0"/>
              <a:t>“The question is never, ‘How can we save this church?’ The right question is, ‘How can God get the most glory from our congregation right now?’”</a:t>
            </a:r>
          </a:p>
        </p:txBody>
      </p:sp>
    </p:spTree>
    <p:extLst>
      <p:ext uri="{BB962C8B-B14F-4D97-AF65-F5344CB8AC3E}">
        <p14:creationId xmlns:p14="http://schemas.microsoft.com/office/powerpoint/2010/main" val="9630295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D9D0B-BBE8-564F-8885-353F43FA60A7}"/>
              </a:ext>
            </a:extLst>
          </p:cNvPr>
          <p:cNvSpPr>
            <a:spLocks noGrp="1"/>
          </p:cNvSpPr>
          <p:nvPr>
            <p:ph type="title"/>
          </p:nvPr>
        </p:nvSpPr>
        <p:spPr/>
        <p:txBody>
          <a:bodyPr/>
          <a:lstStyle/>
          <a:p>
            <a:r>
              <a:rPr lang="en-US" dirty="0"/>
              <a:t>What? – A Picture of Church Maturity</a:t>
            </a:r>
          </a:p>
        </p:txBody>
      </p:sp>
      <p:sp>
        <p:nvSpPr>
          <p:cNvPr id="3" name="Content Placeholder 2">
            <a:extLst>
              <a:ext uri="{FF2B5EF4-FFF2-40B4-BE49-F238E27FC236}">
                <a16:creationId xmlns:a16="http://schemas.microsoft.com/office/drawing/2014/main" id="{2B6ECFE7-6099-0B47-ACA3-60A8C2388349}"/>
              </a:ext>
            </a:extLst>
          </p:cNvPr>
          <p:cNvSpPr>
            <a:spLocks noGrp="1"/>
          </p:cNvSpPr>
          <p:nvPr>
            <p:ph idx="1"/>
          </p:nvPr>
        </p:nvSpPr>
        <p:spPr/>
        <p:txBody>
          <a:bodyPr/>
          <a:lstStyle/>
          <a:p>
            <a:r>
              <a:rPr lang="en-US" dirty="0"/>
              <a:t>One Timeless Purpose: Glorify God</a:t>
            </a:r>
          </a:p>
          <a:p>
            <a:r>
              <a:rPr lang="en-US" dirty="0"/>
              <a:t>Three Identities</a:t>
            </a:r>
          </a:p>
          <a:p>
            <a:pPr lvl="1"/>
            <a:r>
              <a:rPr lang="en-US" dirty="0"/>
              <a:t>Worshipers</a:t>
            </a:r>
          </a:p>
        </p:txBody>
      </p:sp>
    </p:spTree>
    <p:extLst>
      <p:ext uri="{BB962C8B-B14F-4D97-AF65-F5344CB8AC3E}">
        <p14:creationId xmlns:p14="http://schemas.microsoft.com/office/powerpoint/2010/main" val="5392612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D9D0B-BBE8-564F-8885-353F43FA60A7}"/>
              </a:ext>
            </a:extLst>
          </p:cNvPr>
          <p:cNvSpPr>
            <a:spLocks noGrp="1"/>
          </p:cNvSpPr>
          <p:nvPr>
            <p:ph type="title"/>
          </p:nvPr>
        </p:nvSpPr>
        <p:spPr/>
        <p:txBody>
          <a:bodyPr/>
          <a:lstStyle/>
          <a:p>
            <a:r>
              <a:rPr lang="en-US" dirty="0"/>
              <a:t>What? – A Picture of Church Maturity</a:t>
            </a:r>
          </a:p>
        </p:txBody>
      </p:sp>
      <p:sp>
        <p:nvSpPr>
          <p:cNvPr id="3" name="Content Placeholder 2">
            <a:extLst>
              <a:ext uri="{FF2B5EF4-FFF2-40B4-BE49-F238E27FC236}">
                <a16:creationId xmlns:a16="http://schemas.microsoft.com/office/drawing/2014/main" id="{2B6ECFE7-6099-0B47-ACA3-60A8C2388349}"/>
              </a:ext>
            </a:extLst>
          </p:cNvPr>
          <p:cNvSpPr>
            <a:spLocks noGrp="1"/>
          </p:cNvSpPr>
          <p:nvPr>
            <p:ph idx="1"/>
          </p:nvPr>
        </p:nvSpPr>
        <p:spPr/>
        <p:txBody>
          <a:bodyPr/>
          <a:lstStyle/>
          <a:p>
            <a:r>
              <a:rPr lang="en-US" dirty="0"/>
              <a:t>One Timeless Purpose: Glorify God</a:t>
            </a:r>
          </a:p>
          <a:p>
            <a:r>
              <a:rPr lang="en-US" dirty="0"/>
              <a:t>Three Identities</a:t>
            </a:r>
          </a:p>
          <a:p>
            <a:pPr lvl="1"/>
            <a:r>
              <a:rPr lang="en-US" dirty="0"/>
              <a:t>Worshipers</a:t>
            </a:r>
          </a:p>
          <a:p>
            <a:pPr lvl="1"/>
            <a:r>
              <a:rPr lang="en-US" dirty="0"/>
              <a:t>Family</a:t>
            </a:r>
          </a:p>
        </p:txBody>
      </p:sp>
    </p:spTree>
    <p:extLst>
      <p:ext uri="{BB962C8B-B14F-4D97-AF65-F5344CB8AC3E}">
        <p14:creationId xmlns:p14="http://schemas.microsoft.com/office/powerpoint/2010/main" val="8633625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D9D0B-BBE8-564F-8885-353F43FA60A7}"/>
              </a:ext>
            </a:extLst>
          </p:cNvPr>
          <p:cNvSpPr>
            <a:spLocks noGrp="1"/>
          </p:cNvSpPr>
          <p:nvPr>
            <p:ph type="title"/>
          </p:nvPr>
        </p:nvSpPr>
        <p:spPr/>
        <p:txBody>
          <a:bodyPr/>
          <a:lstStyle/>
          <a:p>
            <a:r>
              <a:rPr lang="en-US" dirty="0"/>
              <a:t>What? – A Picture of Church Maturity</a:t>
            </a:r>
          </a:p>
        </p:txBody>
      </p:sp>
      <p:sp>
        <p:nvSpPr>
          <p:cNvPr id="3" name="Content Placeholder 2">
            <a:extLst>
              <a:ext uri="{FF2B5EF4-FFF2-40B4-BE49-F238E27FC236}">
                <a16:creationId xmlns:a16="http://schemas.microsoft.com/office/drawing/2014/main" id="{2B6ECFE7-6099-0B47-ACA3-60A8C2388349}"/>
              </a:ext>
            </a:extLst>
          </p:cNvPr>
          <p:cNvSpPr>
            <a:spLocks noGrp="1"/>
          </p:cNvSpPr>
          <p:nvPr>
            <p:ph idx="1"/>
          </p:nvPr>
        </p:nvSpPr>
        <p:spPr/>
        <p:txBody>
          <a:bodyPr/>
          <a:lstStyle/>
          <a:p>
            <a:r>
              <a:rPr lang="en-US" dirty="0"/>
              <a:t>One Timeless Purpose: Glorify God</a:t>
            </a:r>
          </a:p>
          <a:p>
            <a:r>
              <a:rPr lang="en-US" dirty="0"/>
              <a:t>Three Identities</a:t>
            </a:r>
          </a:p>
          <a:p>
            <a:pPr lvl="1"/>
            <a:r>
              <a:rPr lang="en-US" dirty="0"/>
              <a:t>Worshipers</a:t>
            </a:r>
          </a:p>
          <a:p>
            <a:pPr lvl="1"/>
            <a:r>
              <a:rPr lang="en-US" dirty="0"/>
              <a:t>Family</a:t>
            </a:r>
          </a:p>
          <a:p>
            <a:pPr lvl="1"/>
            <a:r>
              <a:rPr lang="en-US" dirty="0"/>
              <a:t>Missionaries</a:t>
            </a:r>
          </a:p>
        </p:txBody>
      </p:sp>
    </p:spTree>
    <p:extLst>
      <p:ext uri="{BB962C8B-B14F-4D97-AF65-F5344CB8AC3E}">
        <p14:creationId xmlns:p14="http://schemas.microsoft.com/office/powerpoint/2010/main" val="36191333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D9D0B-BBE8-564F-8885-353F43FA60A7}"/>
              </a:ext>
            </a:extLst>
          </p:cNvPr>
          <p:cNvSpPr>
            <a:spLocks noGrp="1"/>
          </p:cNvSpPr>
          <p:nvPr>
            <p:ph type="title"/>
          </p:nvPr>
        </p:nvSpPr>
        <p:spPr/>
        <p:txBody>
          <a:bodyPr/>
          <a:lstStyle/>
          <a:p>
            <a:r>
              <a:rPr lang="en-US" dirty="0"/>
              <a:t>What? – A Picture of Church Maturity</a:t>
            </a:r>
          </a:p>
        </p:txBody>
      </p:sp>
      <p:sp>
        <p:nvSpPr>
          <p:cNvPr id="3" name="Content Placeholder 2">
            <a:extLst>
              <a:ext uri="{FF2B5EF4-FFF2-40B4-BE49-F238E27FC236}">
                <a16:creationId xmlns:a16="http://schemas.microsoft.com/office/drawing/2014/main" id="{2B6ECFE7-6099-0B47-ACA3-60A8C2388349}"/>
              </a:ext>
            </a:extLst>
          </p:cNvPr>
          <p:cNvSpPr>
            <a:spLocks noGrp="1"/>
          </p:cNvSpPr>
          <p:nvPr>
            <p:ph idx="1"/>
          </p:nvPr>
        </p:nvSpPr>
        <p:spPr/>
        <p:txBody>
          <a:bodyPr/>
          <a:lstStyle/>
          <a:p>
            <a:r>
              <a:rPr lang="en-US" dirty="0"/>
              <a:t>One Timeless Purpose: Glorify God</a:t>
            </a:r>
          </a:p>
          <a:p>
            <a:r>
              <a:rPr lang="en-US" dirty="0"/>
              <a:t>Three Identities </a:t>
            </a:r>
            <a:r>
              <a:rPr lang="en-US" i="1" dirty="0"/>
              <a:t>Marked by Love</a:t>
            </a:r>
            <a:endParaRPr lang="en-US" dirty="0"/>
          </a:p>
          <a:p>
            <a:pPr lvl="1"/>
            <a:r>
              <a:rPr lang="en-US" dirty="0"/>
              <a:t>Worshipers</a:t>
            </a:r>
          </a:p>
          <a:p>
            <a:pPr lvl="1"/>
            <a:r>
              <a:rPr lang="en-US" dirty="0"/>
              <a:t>Family</a:t>
            </a:r>
          </a:p>
          <a:p>
            <a:pPr lvl="1"/>
            <a:r>
              <a:rPr lang="en-US" dirty="0"/>
              <a:t>Missionaries</a:t>
            </a:r>
          </a:p>
        </p:txBody>
      </p:sp>
    </p:spTree>
    <p:extLst>
      <p:ext uri="{BB962C8B-B14F-4D97-AF65-F5344CB8AC3E}">
        <p14:creationId xmlns:p14="http://schemas.microsoft.com/office/powerpoint/2010/main" val="36380042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D9D0B-BBE8-564F-8885-353F43FA60A7}"/>
              </a:ext>
            </a:extLst>
          </p:cNvPr>
          <p:cNvSpPr>
            <a:spLocks noGrp="1"/>
          </p:cNvSpPr>
          <p:nvPr>
            <p:ph type="title"/>
          </p:nvPr>
        </p:nvSpPr>
        <p:spPr/>
        <p:txBody>
          <a:bodyPr/>
          <a:lstStyle/>
          <a:p>
            <a:r>
              <a:rPr lang="en-US" dirty="0"/>
              <a:t>What? – A Picture of Church Maturity</a:t>
            </a:r>
          </a:p>
        </p:txBody>
      </p:sp>
      <p:sp>
        <p:nvSpPr>
          <p:cNvPr id="3" name="Content Placeholder 2">
            <a:extLst>
              <a:ext uri="{FF2B5EF4-FFF2-40B4-BE49-F238E27FC236}">
                <a16:creationId xmlns:a16="http://schemas.microsoft.com/office/drawing/2014/main" id="{2B6ECFE7-6099-0B47-ACA3-60A8C2388349}"/>
              </a:ext>
            </a:extLst>
          </p:cNvPr>
          <p:cNvSpPr>
            <a:spLocks noGrp="1"/>
          </p:cNvSpPr>
          <p:nvPr>
            <p:ph idx="1"/>
          </p:nvPr>
        </p:nvSpPr>
        <p:spPr/>
        <p:txBody>
          <a:bodyPr/>
          <a:lstStyle/>
          <a:p>
            <a:r>
              <a:rPr lang="en-US" dirty="0"/>
              <a:t>One Timeless Purpose: Glorify God</a:t>
            </a:r>
          </a:p>
          <a:p>
            <a:r>
              <a:rPr lang="en-US" dirty="0"/>
              <a:t>Three Identities </a:t>
            </a:r>
            <a:r>
              <a:rPr lang="en-US" i="1" dirty="0"/>
              <a:t>Marked by Love</a:t>
            </a:r>
            <a:endParaRPr lang="en-US" dirty="0"/>
          </a:p>
          <a:p>
            <a:r>
              <a:rPr lang="en-US" dirty="0"/>
              <a:t>Three Foundations</a:t>
            </a:r>
          </a:p>
          <a:p>
            <a:pPr lvl="1"/>
            <a:r>
              <a:rPr lang="en-US" dirty="0"/>
              <a:t>Gospel</a:t>
            </a:r>
          </a:p>
        </p:txBody>
      </p:sp>
    </p:spTree>
    <p:extLst>
      <p:ext uri="{BB962C8B-B14F-4D97-AF65-F5344CB8AC3E}">
        <p14:creationId xmlns:p14="http://schemas.microsoft.com/office/powerpoint/2010/main" val="21684608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D9D0B-BBE8-564F-8885-353F43FA60A7}"/>
              </a:ext>
            </a:extLst>
          </p:cNvPr>
          <p:cNvSpPr>
            <a:spLocks noGrp="1"/>
          </p:cNvSpPr>
          <p:nvPr>
            <p:ph type="title"/>
          </p:nvPr>
        </p:nvSpPr>
        <p:spPr/>
        <p:txBody>
          <a:bodyPr/>
          <a:lstStyle/>
          <a:p>
            <a:r>
              <a:rPr lang="en-US" dirty="0"/>
              <a:t>What? – A Picture of Church Maturity</a:t>
            </a:r>
          </a:p>
        </p:txBody>
      </p:sp>
      <p:sp>
        <p:nvSpPr>
          <p:cNvPr id="3" name="Content Placeholder 2">
            <a:extLst>
              <a:ext uri="{FF2B5EF4-FFF2-40B4-BE49-F238E27FC236}">
                <a16:creationId xmlns:a16="http://schemas.microsoft.com/office/drawing/2014/main" id="{2B6ECFE7-6099-0B47-ACA3-60A8C2388349}"/>
              </a:ext>
            </a:extLst>
          </p:cNvPr>
          <p:cNvSpPr>
            <a:spLocks noGrp="1"/>
          </p:cNvSpPr>
          <p:nvPr>
            <p:ph idx="1"/>
          </p:nvPr>
        </p:nvSpPr>
        <p:spPr/>
        <p:txBody>
          <a:bodyPr/>
          <a:lstStyle/>
          <a:p>
            <a:r>
              <a:rPr lang="en-US" dirty="0"/>
              <a:t>One Timeless Purpose: Glorify God</a:t>
            </a:r>
          </a:p>
          <a:p>
            <a:r>
              <a:rPr lang="en-US" dirty="0"/>
              <a:t>Three Identities </a:t>
            </a:r>
            <a:r>
              <a:rPr lang="en-US" i="1" dirty="0"/>
              <a:t>Marked by Love</a:t>
            </a:r>
            <a:endParaRPr lang="en-US" dirty="0"/>
          </a:p>
          <a:p>
            <a:r>
              <a:rPr lang="en-US" dirty="0"/>
              <a:t>Three Foundations</a:t>
            </a:r>
          </a:p>
          <a:p>
            <a:pPr lvl="1"/>
            <a:r>
              <a:rPr lang="en-US" dirty="0"/>
              <a:t>Gospel</a:t>
            </a:r>
          </a:p>
          <a:p>
            <a:pPr lvl="1"/>
            <a:r>
              <a:rPr lang="en-US" dirty="0"/>
              <a:t>Scripture</a:t>
            </a:r>
          </a:p>
        </p:txBody>
      </p:sp>
    </p:spTree>
    <p:extLst>
      <p:ext uri="{BB962C8B-B14F-4D97-AF65-F5344CB8AC3E}">
        <p14:creationId xmlns:p14="http://schemas.microsoft.com/office/powerpoint/2010/main" val="41652264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35FDA-CDD7-EF44-A170-DDDB2E010C01}"/>
              </a:ext>
            </a:extLst>
          </p:cNvPr>
          <p:cNvSpPr>
            <a:spLocks noGrp="1"/>
          </p:cNvSpPr>
          <p:nvPr>
            <p:ph type="title"/>
          </p:nvPr>
        </p:nvSpPr>
        <p:spPr>
          <a:xfrm>
            <a:off x="1015210" y="2555978"/>
            <a:ext cx="10161579" cy="1746043"/>
          </a:xfrm>
        </p:spPr>
        <p:txBody>
          <a:bodyPr>
            <a:noAutofit/>
          </a:bodyPr>
          <a:lstStyle/>
          <a:p>
            <a:pPr algn="ctr"/>
            <a:r>
              <a:rPr lang="en-US" sz="6000" i="1" dirty="0"/>
              <a:t>Missing the target has devastating consequences.</a:t>
            </a:r>
          </a:p>
        </p:txBody>
      </p:sp>
    </p:spTree>
    <p:extLst>
      <p:ext uri="{BB962C8B-B14F-4D97-AF65-F5344CB8AC3E}">
        <p14:creationId xmlns:p14="http://schemas.microsoft.com/office/powerpoint/2010/main" val="6866958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D9D0B-BBE8-564F-8885-353F43FA60A7}"/>
              </a:ext>
            </a:extLst>
          </p:cNvPr>
          <p:cNvSpPr>
            <a:spLocks noGrp="1"/>
          </p:cNvSpPr>
          <p:nvPr>
            <p:ph type="title"/>
          </p:nvPr>
        </p:nvSpPr>
        <p:spPr/>
        <p:txBody>
          <a:bodyPr/>
          <a:lstStyle/>
          <a:p>
            <a:r>
              <a:rPr lang="en-US" dirty="0"/>
              <a:t>What? – A Picture of Church Maturity</a:t>
            </a:r>
          </a:p>
        </p:txBody>
      </p:sp>
      <p:sp>
        <p:nvSpPr>
          <p:cNvPr id="3" name="Content Placeholder 2">
            <a:extLst>
              <a:ext uri="{FF2B5EF4-FFF2-40B4-BE49-F238E27FC236}">
                <a16:creationId xmlns:a16="http://schemas.microsoft.com/office/drawing/2014/main" id="{2B6ECFE7-6099-0B47-ACA3-60A8C2388349}"/>
              </a:ext>
            </a:extLst>
          </p:cNvPr>
          <p:cNvSpPr>
            <a:spLocks noGrp="1"/>
          </p:cNvSpPr>
          <p:nvPr>
            <p:ph idx="1"/>
          </p:nvPr>
        </p:nvSpPr>
        <p:spPr/>
        <p:txBody>
          <a:bodyPr/>
          <a:lstStyle/>
          <a:p>
            <a:r>
              <a:rPr lang="en-US" dirty="0"/>
              <a:t>One Timeless Purpose: Glorify God</a:t>
            </a:r>
          </a:p>
          <a:p>
            <a:r>
              <a:rPr lang="en-US" dirty="0"/>
              <a:t>Three Identities </a:t>
            </a:r>
            <a:r>
              <a:rPr lang="en-US" i="1" dirty="0"/>
              <a:t>Marked by Love</a:t>
            </a:r>
            <a:endParaRPr lang="en-US" dirty="0"/>
          </a:p>
          <a:p>
            <a:r>
              <a:rPr lang="en-US" dirty="0"/>
              <a:t>Three Foundations</a:t>
            </a:r>
          </a:p>
          <a:p>
            <a:pPr lvl="1"/>
            <a:r>
              <a:rPr lang="en-US" dirty="0"/>
              <a:t>Gospel</a:t>
            </a:r>
          </a:p>
          <a:p>
            <a:pPr lvl="1"/>
            <a:r>
              <a:rPr lang="en-US" dirty="0"/>
              <a:t>Scripture</a:t>
            </a:r>
          </a:p>
          <a:p>
            <a:pPr lvl="1"/>
            <a:r>
              <a:rPr lang="en-US" dirty="0"/>
              <a:t>Prayer</a:t>
            </a:r>
          </a:p>
        </p:txBody>
      </p:sp>
    </p:spTree>
    <p:extLst>
      <p:ext uri="{BB962C8B-B14F-4D97-AF65-F5344CB8AC3E}">
        <p14:creationId xmlns:p14="http://schemas.microsoft.com/office/powerpoint/2010/main" val="1694035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D9D0B-BBE8-564F-8885-353F43FA60A7}"/>
              </a:ext>
            </a:extLst>
          </p:cNvPr>
          <p:cNvSpPr>
            <a:spLocks noGrp="1"/>
          </p:cNvSpPr>
          <p:nvPr>
            <p:ph type="title"/>
          </p:nvPr>
        </p:nvSpPr>
        <p:spPr/>
        <p:txBody>
          <a:bodyPr/>
          <a:lstStyle/>
          <a:p>
            <a:r>
              <a:rPr lang="en-US" dirty="0"/>
              <a:t>What? – A Picture of Church Maturity</a:t>
            </a:r>
          </a:p>
        </p:txBody>
      </p:sp>
      <p:sp>
        <p:nvSpPr>
          <p:cNvPr id="3" name="Content Placeholder 2">
            <a:extLst>
              <a:ext uri="{FF2B5EF4-FFF2-40B4-BE49-F238E27FC236}">
                <a16:creationId xmlns:a16="http://schemas.microsoft.com/office/drawing/2014/main" id="{2B6ECFE7-6099-0B47-ACA3-60A8C2388349}"/>
              </a:ext>
            </a:extLst>
          </p:cNvPr>
          <p:cNvSpPr>
            <a:spLocks noGrp="1"/>
          </p:cNvSpPr>
          <p:nvPr>
            <p:ph idx="1"/>
          </p:nvPr>
        </p:nvSpPr>
        <p:spPr/>
        <p:txBody>
          <a:bodyPr/>
          <a:lstStyle/>
          <a:p>
            <a:r>
              <a:rPr lang="en-US" dirty="0"/>
              <a:t>One Timeless Purpose: Glorify God</a:t>
            </a:r>
          </a:p>
          <a:p>
            <a:r>
              <a:rPr lang="en-US" dirty="0"/>
              <a:t>Three Identities </a:t>
            </a:r>
            <a:r>
              <a:rPr lang="en-US" i="1" dirty="0"/>
              <a:t>Marked by Love</a:t>
            </a:r>
            <a:endParaRPr lang="en-US" dirty="0"/>
          </a:p>
          <a:p>
            <a:r>
              <a:rPr lang="en-US" dirty="0"/>
              <a:t>Three Foundations </a:t>
            </a:r>
            <a:r>
              <a:rPr lang="en-US" i="1" dirty="0"/>
              <a:t>Marked by Humility</a:t>
            </a:r>
            <a:endParaRPr lang="en-US" dirty="0"/>
          </a:p>
          <a:p>
            <a:pPr lvl="1"/>
            <a:r>
              <a:rPr lang="en-US" dirty="0"/>
              <a:t>Gospel</a:t>
            </a:r>
          </a:p>
          <a:p>
            <a:pPr lvl="1"/>
            <a:r>
              <a:rPr lang="en-US" dirty="0"/>
              <a:t>Scripture</a:t>
            </a:r>
          </a:p>
          <a:p>
            <a:pPr lvl="1"/>
            <a:r>
              <a:rPr lang="en-US" dirty="0"/>
              <a:t>Prayer</a:t>
            </a:r>
          </a:p>
        </p:txBody>
      </p:sp>
    </p:spTree>
    <p:extLst>
      <p:ext uri="{BB962C8B-B14F-4D97-AF65-F5344CB8AC3E}">
        <p14:creationId xmlns:p14="http://schemas.microsoft.com/office/powerpoint/2010/main" val="29294057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D9D0B-BBE8-564F-8885-353F43FA60A7}"/>
              </a:ext>
            </a:extLst>
          </p:cNvPr>
          <p:cNvSpPr>
            <a:spLocks noGrp="1"/>
          </p:cNvSpPr>
          <p:nvPr>
            <p:ph type="title"/>
          </p:nvPr>
        </p:nvSpPr>
        <p:spPr/>
        <p:txBody>
          <a:bodyPr/>
          <a:lstStyle/>
          <a:p>
            <a:r>
              <a:rPr lang="en-US" dirty="0"/>
              <a:t>What? – A Picture of Church Maturity</a:t>
            </a:r>
          </a:p>
        </p:txBody>
      </p:sp>
      <p:sp>
        <p:nvSpPr>
          <p:cNvPr id="3" name="Content Placeholder 2">
            <a:extLst>
              <a:ext uri="{FF2B5EF4-FFF2-40B4-BE49-F238E27FC236}">
                <a16:creationId xmlns:a16="http://schemas.microsoft.com/office/drawing/2014/main" id="{2B6ECFE7-6099-0B47-ACA3-60A8C2388349}"/>
              </a:ext>
            </a:extLst>
          </p:cNvPr>
          <p:cNvSpPr>
            <a:spLocks noGrp="1"/>
          </p:cNvSpPr>
          <p:nvPr>
            <p:ph idx="1"/>
          </p:nvPr>
        </p:nvSpPr>
        <p:spPr/>
        <p:txBody>
          <a:bodyPr/>
          <a:lstStyle/>
          <a:p>
            <a:r>
              <a:rPr lang="en-US" dirty="0"/>
              <a:t>One Timeless Purpose: Glorify God</a:t>
            </a:r>
          </a:p>
          <a:p>
            <a:r>
              <a:rPr lang="en-US" dirty="0"/>
              <a:t>Three Identities </a:t>
            </a:r>
            <a:r>
              <a:rPr lang="en-US" i="1" dirty="0"/>
              <a:t>Marked by Love</a:t>
            </a:r>
            <a:endParaRPr lang="en-US" dirty="0"/>
          </a:p>
          <a:p>
            <a:r>
              <a:rPr lang="en-US" dirty="0"/>
              <a:t>Three Foundations </a:t>
            </a:r>
            <a:r>
              <a:rPr lang="en-US" i="1" dirty="0"/>
              <a:t>Marked by Humility</a:t>
            </a:r>
            <a:endParaRPr lang="en-US" dirty="0"/>
          </a:p>
          <a:p>
            <a:r>
              <a:rPr lang="en-US" dirty="0"/>
              <a:t>Three Structures</a:t>
            </a:r>
          </a:p>
          <a:p>
            <a:pPr lvl="1"/>
            <a:r>
              <a:rPr lang="en-US" dirty="0"/>
              <a:t>Leadership</a:t>
            </a:r>
          </a:p>
        </p:txBody>
      </p:sp>
    </p:spTree>
    <p:extLst>
      <p:ext uri="{BB962C8B-B14F-4D97-AF65-F5344CB8AC3E}">
        <p14:creationId xmlns:p14="http://schemas.microsoft.com/office/powerpoint/2010/main" val="203801873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D9D0B-BBE8-564F-8885-353F43FA60A7}"/>
              </a:ext>
            </a:extLst>
          </p:cNvPr>
          <p:cNvSpPr>
            <a:spLocks noGrp="1"/>
          </p:cNvSpPr>
          <p:nvPr>
            <p:ph type="title"/>
          </p:nvPr>
        </p:nvSpPr>
        <p:spPr/>
        <p:txBody>
          <a:bodyPr/>
          <a:lstStyle/>
          <a:p>
            <a:r>
              <a:rPr lang="en-US" dirty="0"/>
              <a:t>What? – A Picture of Church Maturity</a:t>
            </a:r>
          </a:p>
        </p:txBody>
      </p:sp>
      <p:sp>
        <p:nvSpPr>
          <p:cNvPr id="3" name="Content Placeholder 2">
            <a:extLst>
              <a:ext uri="{FF2B5EF4-FFF2-40B4-BE49-F238E27FC236}">
                <a16:creationId xmlns:a16="http://schemas.microsoft.com/office/drawing/2014/main" id="{2B6ECFE7-6099-0B47-ACA3-60A8C2388349}"/>
              </a:ext>
            </a:extLst>
          </p:cNvPr>
          <p:cNvSpPr>
            <a:spLocks noGrp="1"/>
          </p:cNvSpPr>
          <p:nvPr>
            <p:ph idx="1"/>
          </p:nvPr>
        </p:nvSpPr>
        <p:spPr/>
        <p:txBody>
          <a:bodyPr/>
          <a:lstStyle/>
          <a:p>
            <a:r>
              <a:rPr lang="en-US" dirty="0"/>
              <a:t>One Timeless Purpose: Glorify God</a:t>
            </a:r>
          </a:p>
          <a:p>
            <a:r>
              <a:rPr lang="en-US" dirty="0"/>
              <a:t>Three Identities </a:t>
            </a:r>
            <a:r>
              <a:rPr lang="en-US" i="1" dirty="0"/>
              <a:t>Marked by Love</a:t>
            </a:r>
            <a:endParaRPr lang="en-US" dirty="0"/>
          </a:p>
          <a:p>
            <a:r>
              <a:rPr lang="en-US" dirty="0"/>
              <a:t>Three Foundations </a:t>
            </a:r>
            <a:r>
              <a:rPr lang="en-US" i="1" dirty="0"/>
              <a:t>Marked by Humility</a:t>
            </a:r>
            <a:endParaRPr lang="en-US" dirty="0"/>
          </a:p>
          <a:p>
            <a:r>
              <a:rPr lang="en-US" dirty="0"/>
              <a:t>Three Structures </a:t>
            </a:r>
          </a:p>
          <a:p>
            <a:pPr lvl="1"/>
            <a:r>
              <a:rPr lang="en-US" dirty="0"/>
              <a:t>Leadership</a:t>
            </a:r>
          </a:p>
          <a:p>
            <a:pPr lvl="1"/>
            <a:r>
              <a:rPr lang="en-US" dirty="0"/>
              <a:t>Membership</a:t>
            </a:r>
          </a:p>
        </p:txBody>
      </p:sp>
    </p:spTree>
    <p:extLst>
      <p:ext uri="{BB962C8B-B14F-4D97-AF65-F5344CB8AC3E}">
        <p14:creationId xmlns:p14="http://schemas.microsoft.com/office/powerpoint/2010/main" val="14036284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D9D0B-BBE8-564F-8885-353F43FA60A7}"/>
              </a:ext>
            </a:extLst>
          </p:cNvPr>
          <p:cNvSpPr>
            <a:spLocks noGrp="1"/>
          </p:cNvSpPr>
          <p:nvPr>
            <p:ph type="title"/>
          </p:nvPr>
        </p:nvSpPr>
        <p:spPr/>
        <p:txBody>
          <a:bodyPr/>
          <a:lstStyle/>
          <a:p>
            <a:r>
              <a:rPr lang="en-US" dirty="0"/>
              <a:t>What? – A Picture of Church Maturity</a:t>
            </a:r>
          </a:p>
        </p:txBody>
      </p:sp>
      <p:sp>
        <p:nvSpPr>
          <p:cNvPr id="3" name="Content Placeholder 2">
            <a:extLst>
              <a:ext uri="{FF2B5EF4-FFF2-40B4-BE49-F238E27FC236}">
                <a16:creationId xmlns:a16="http://schemas.microsoft.com/office/drawing/2014/main" id="{2B6ECFE7-6099-0B47-ACA3-60A8C2388349}"/>
              </a:ext>
            </a:extLst>
          </p:cNvPr>
          <p:cNvSpPr>
            <a:spLocks noGrp="1"/>
          </p:cNvSpPr>
          <p:nvPr>
            <p:ph idx="1"/>
          </p:nvPr>
        </p:nvSpPr>
        <p:spPr/>
        <p:txBody>
          <a:bodyPr/>
          <a:lstStyle/>
          <a:p>
            <a:r>
              <a:rPr lang="en-US" dirty="0"/>
              <a:t>One Timeless Purpose: Glorify God</a:t>
            </a:r>
          </a:p>
          <a:p>
            <a:r>
              <a:rPr lang="en-US" dirty="0"/>
              <a:t>Three Identities </a:t>
            </a:r>
            <a:r>
              <a:rPr lang="en-US" i="1" dirty="0"/>
              <a:t>Marked by Love</a:t>
            </a:r>
            <a:endParaRPr lang="en-US" dirty="0"/>
          </a:p>
          <a:p>
            <a:r>
              <a:rPr lang="en-US" dirty="0"/>
              <a:t>Three Foundations </a:t>
            </a:r>
            <a:r>
              <a:rPr lang="en-US" i="1" dirty="0"/>
              <a:t>Marked by Humility</a:t>
            </a:r>
            <a:endParaRPr lang="en-US" dirty="0"/>
          </a:p>
          <a:p>
            <a:r>
              <a:rPr lang="en-US" dirty="0"/>
              <a:t>Three Structures</a:t>
            </a:r>
          </a:p>
          <a:p>
            <a:pPr lvl="1"/>
            <a:r>
              <a:rPr lang="en-US" dirty="0"/>
              <a:t>Leadership</a:t>
            </a:r>
          </a:p>
          <a:p>
            <a:pPr lvl="1"/>
            <a:r>
              <a:rPr lang="en-US" dirty="0"/>
              <a:t>Membership</a:t>
            </a:r>
          </a:p>
          <a:p>
            <a:pPr lvl="1"/>
            <a:r>
              <a:rPr lang="en-US" dirty="0"/>
              <a:t>Discipleship</a:t>
            </a:r>
          </a:p>
        </p:txBody>
      </p:sp>
    </p:spTree>
    <p:extLst>
      <p:ext uri="{BB962C8B-B14F-4D97-AF65-F5344CB8AC3E}">
        <p14:creationId xmlns:p14="http://schemas.microsoft.com/office/powerpoint/2010/main" val="38958064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D9D0B-BBE8-564F-8885-353F43FA60A7}"/>
              </a:ext>
            </a:extLst>
          </p:cNvPr>
          <p:cNvSpPr>
            <a:spLocks noGrp="1"/>
          </p:cNvSpPr>
          <p:nvPr>
            <p:ph type="title"/>
          </p:nvPr>
        </p:nvSpPr>
        <p:spPr/>
        <p:txBody>
          <a:bodyPr/>
          <a:lstStyle/>
          <a:p>
            <a:r>
              <a:rPr lang="en-US" dirty="0"/>
              <a:t>What? – A Picture of Church Maturity</a:t>
            </a:r>
          </a:p>
        </p:txBody>
      </p:sp>
      <p:sp>
        <p:nvSpPr>
          <p:cNvPr id="3" name="Content Placeholder 2">
            <a:extLst>
              <a:ext uri="{FF2B5EF4-FFF2-40B4-BE49-F238E27FC236}">
                <a16:creationId xmlns:a16="http://schemas.microsoft.com/office/drawing/2014/main" id="{2B6ECFE7-6099-0B47-ACA3-60A8C2388349}"/>
              </a:ext>
            </a:extLst>
          </p:cNvPr>
          <p:cNvSpPr>
            <a:spLocks noGrp="1"/>
          </p:cNvSpPr>
          <p:nvPr>
            <p:ph idx="1"/>
          </p:nvPr>
        </p:nvSpPr>
        <p:spPr/>
        <p:txBody>
          <a:bodyPr/>
          <a:lstStyle/>
          <a:p>
            <a:r>
              <a:rPr lang="en-US" dirty="0"/>
              <a:t>One Timeless Purpose: Glorify God</a:t>
            </a:r>
          </a:p>
          <a:p>
            <a:r>
              <a:rPr lang="en-US" dirty="0"/>
              <a:t>Three Identities </a:t>
            </a:r>
            <a:r>
              <a:rPr lang="en-US" i="1" dirty="0"/>
              <a:t>Marked by Love</a:t>
            </a:r>
            <a:endParaRPr lang="en-US" dirty="0"/>
          </a:p>
          <a:p>
            <a:r>
              <a:rPr lang="en-US" dirty="0"/>
              <a:t>Three Foundations </a:t>
            </a:r>
            <a:r>
              <a:rPr lang="en-US" i="1" dirty="0"/>
              <a:t>Marked by Humility</a:t>
            </a:r>
            <a:endParaRPr lang="en-US" dirty="0"/>
          </a:p>
          <a:p>
            <a:r>
              <a:rPr lang="en-US" dirty="0"/>
              <a:t>Three Structures </a:t>
            </a:r>
            <a:r>
              <a:rPr lang="en-US" i="1" dirty="0"/>
              <a:t>Marked by Wisdom</a:t>
            </a:r>
            <a:endParaRPr lang="en-US" dirty="0"/>
          </a:p>
          <a:p>
            <a:pPr lvl="1"/>
            <a:r>
              <a:rPr lang="en-US" dirty="0"/>
              <a:t>Leadership</a:t>
            </a:r>
          </a:p>
          <a:p>
            <a:pPr lvl="1"/>
            <a:r>
              <a:rPr lang="en-US" dirty="0"/>
              <a:t>Membership</a:t>
            </a:r>
          </a:p>
          <a:p>
            <a:pPr lvl="1"/>
            <a:r>
              <a:rPr lang="en-US" dirty="0"/>
              <a:t>Discipleship</a:t>
            </a:r>
          </a:p>
        </p:txBody>
      </p:sp>
    </p:spTree>
    <p:extLst>
      <p:ext uri="{BB962C8B-B14F-4D97-AF65-F5344CB8AC3E}">
        <p14:creationId xmlns:p14="http://schemas.microsoft.com/office/powerpoint/2010/main" val="26710398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D9D0B-BBE8-564F-8885-353F43FA60A7}"/>
              </a:ext>
            </a:extLst>
          </p:cNvPr>
          <p:cNvSpPr>
            <a:spLocks noGrp="1"/>
          </p:cNvSpPr>
          <p:nvPr>
            <p:ph type="title"/>
          </p:nvPr>
        </p:nvSpPr>
        <p:spPr/>
        <p:txBody>
          <a:bodyPr/>
          <a:lstStyle/>
          <a:p>
            <a:r>
              <a:rPr lang="en-US" dirty="0"/>
              <a:t>What? – A Picture of Church Maturity</a:t>
            </a:r>
          </a:p>
        </p:txBody>
      </p:sp>
      <p:sp>
        <p:nvSpPr>
          <p:cNvPr id="3" name="Content Placeholder 2">
            <a:extLst>
              <a:ext uri="{FF2B5EF4-FFF2-40B4-BE49-F238E27FC236}">
                <a16:creationId xmlns:a16="http://schemas.microsoft.com/office/drawing/2014/main" id="{2B6ECFE7-6099-0B47-ACA3-60A8C2388349}"/>
              </a:ext>
            </a:extLst>
          </p:cNvPr>
          <p:cNvSpPr>
            <a:spLocks noGrp="1"/>
          </p:cNvSpPr>
          <p:nvPr>
            <p:ph idx="1"/>
          </p:nvPr>
        </p:nvSpPr>
        <p:spPr/>
        <p:txBody>
          <a:bodyPr/>
          <a:lstStyle/>
          <a:p>
            <a:r>
              <a:rPr lang="en-US" dirty="0"/>
              <a:t>One Timeless Purpose: Glorify God</a:t>
            </a:r>
          </a:p>
          <a:p>
            <a:r>
              <a:rPr lang="en-US" dirty="0"/>
              <a:t>Three Identities </a:t>
            </a:r>
            <a:r>
              <a:rPr lang="en-US" i="1" dirty="0"/>
              <a:t>Marked by Love</a:t>
            </a:r>
            <a:endParaRPr lang="en-US" dirty="0"/>
          </a:p>
          <a:p>
            <a:r>
              <a:rPr lang="en-US" dirty="0"/>
              <a:t>Three Foundations </a:t>
            </a:r>
            <a:r>
              <a:rPr lang="en-US" i="1" dirty="0"/>
              <a:t>Marked by Humility</a:t>
            </a:r>
            <a:endParaRPr lang="en-US" dirty="0"/>
          </a:p>
          <a:p>
            <a:r>
              <a:rPr lang="en-US" dirty="0"/>
              <a:t>Three Structures </a:t>
            </a:r>
            <a:r>
              <a:rPr lang="en-US" i="1" dirty="0"/>
              <a:t>Marked by Wisdom</a:t>
            </a:r>
            <a:endParaRPr lang="en-US" dirty="0"/>
          </a:p>
        </p:txBody>
      </p:sp>
    </p:spTree>
    <p:extLst>
      <p:ext uri="{BB962C8B-B14F-4D97-AF65-F5344CB8AC3E}">
        <p14:creationId xmlns:p14="http://schemas.microsoft.com/office/powerpoint/2010/main" val="311822664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35FDA-CDD7-EF44-A170-DDDB2E010C01}"/>
              </a:ext>
            </a:extLst>
          </p:cNvPr>
          <p:cNvSpPr>
            <a:spLocks noGrp="1"/>
          </p:cNvSpPr>
          <p:nvPr>
            <p:ph type="title"/>
          </p:nvPr>
        </p:nvSpPr>
        <p:spPr>
          <a:xfrm>
            <a:off x="525294" y="1182214"/>
            <a:ext cx="11070076" cy="1746043"/>
          </a:xfrm>
        </p:spPr>
        <p:txBody>
          <a:bodyPr>
            <a:noAutofit/>
          </a:bodyPr>
          <a:lstStyle/>
          <a:p>
            <a:pPr algn="ctr"/>
            <a:r>
              <a:rPr lang="en-US" sz="6000" i="1" dirty="0">
                <a:solidFill>
                  <a:schemeClr val="bg1"/>
                </a:solidFill>
              </a:rPr>
              <a:t>Discussion</a:t>
            </a:r>
            <a:br>
              <a:rPr lang="en-US" sz="6000" i="1" dirty="0">
                <a:solidFill>
                  <a:schemeClr val="bg1"/>
                </a:solidFill>
              </a:rPr>
            </a:br>
            <a:br>
              <a:rPr lang="en-US" sz="6000" i="1" dirty="0">
                <a:solidFill>
                  <a:schemeClr val="bg1"/>
                </a:solidFill>
              </a:rPr>
            </a:br>
            <a:r>
              <a:rPr lang="en-US" sz="4400" dirty="0"/>
              <a:t>FALSE SUBSTITUTES FOR MATURITY</a:t>
            </a:r>
            <a:br>
              <a:rPr lang="en-US" sz="4400" dirty="0"/>
            </a:br>
            <a:r>
              <a:rPr lang="en-US" sz="4400" dirty="0"/>
              <a:t>WHAT DO WE PURSUE INSTEAD?</a:t>
            </a:r>
            <a:br>
              <a:rPr lang="en-US" sz="4400" dirty="0"/>
            </a:br>
            <a:endParaRPr lang="en-US" sz="6000" i="1" dirty="0"/>
          </a:p>
        </p:txBody>
      </p:sp>
    </p:spTree>
    <p:extLst>
      <p:ext uri="{BB962C8B-B14F-4D97-AF65-F5344CB8AC3E}">
        <p14:creationId xmlns:p14="http://schemas.microsoft.com/office/powerpoint/2010/main" val="3971902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35FDA-CDD7-EF44-A170-DDDB2E010C01}"/>
              </a:ext>
            </a:extLst>
          </p:cNvPr>
          <p:cNvSpPr>
            <a:spLocks noGrp="1"/>
          </p:cNvSpPr>
          <p:nvPr>
            <p:ph type="title"/>
          </p:nvPr>
        </p:nvSpPr>
        <p:spPr>
          <a:xfrm>
            <a:off x="525294" y="1182214"/>
            <a:ext cx="11070076" cy="1746043"/>
          </a:xfrm>
        </p:spPr>
        <p:txBody>
          <a:bodyPr>
            <a:noAutofit/>
          </a:bodyPr>
          <a:lstStyle/>
          <a:p>
            <a:pPr algn="ctr"/>
            <a:r>
              <a:rPr lang="en-US" sz="6000" i="1" dirty="0">
                <a:solidFill>
                  <a:schemeClr val="bg1"/>
                </a:solidFill>
              </a:rPr>
              <a:t>Discussion</a:t>
            </a:r>
            <a:br>
              <a:rPr lang="en-US" sz="6000" i="1" dirty="0">
                <a:solidFill>
                  <a:schemeClr val="bg1"/>
                </a:solidFill>
              </a:rPr>
            </a:br>
            <a:br>
              <a:rPr lang="en-US" sz="6000" i="1" dirty="0">
                <a:solidFill>
                  <a:schemeClr val="bg1"/>
                </a:solidFill>
              </a:rPr>
            </a:br>
            <a:r>
              <a:rPr lang="en-US" sz="4400" dirty="0"/>
              <a:t>MISPLACED HOPES FOR MATURITY HOW DO WE PURSUE WRONGLY?</a:t>
            </a:r>
            <a:br>
              <a:rPr lang="en-US" sz="4400" dirty="0"/>
            </a:br>
            <a:br>
              <a:rPr lang="en-US" sz="4400" dirty="0"/>
            </a:br>
            <a:endParaRPr lang="en-US" sz="6000" i="1" dirty="0"/>
          </a:p>
        </p:txBody>
      </p:sp>
    </p:spTree>
    <p:extLst>
      <p:ext uri="{BB962C8B-B14F-4D97-AF65-F5344CB8AC3E}">
        <p14:creationId xmlns:p14="http://schemas.microsoft.com/office/powerpoint/2010/main" val="402552428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35FDA-CDD7-EF44-A170-DDDB2E010C01}"/>
              </a:ext>
            </a:extLst>
          </p:cNvPr>
          <p:cNvSpPr>
            <a:spLocks noGrp="1"/>
          </p:cNvSpPr>
          <p:nvPr>
            <p:ph type="title"/>
          </p:nvPr>
        </p:nvSpPr>
        <p:spPr>
          <a:xfrm>
            <a:off x="1015210" y="1182214"/>
            <a:ext cx="10161579" cy="1746043"/>
          </a:xfrm>
        </p:spPr>
        <p:txBody>
          <a:bodyPr>
            <a:noAutofit/>
          </a:bodyPr>
          <a:lstStyle/>
          <a:p>
            <a:pPr algn="ctr"/>
            <a:r>
              <a:rPr lang="en-US" sz="6000" i="1" dirty="0">
                <a:solidFill>
                  <a:schemeClr val="bg1"/>
                </a:solidFill>
              </a:rPr>
              <a:t>Where do we start?</a:t>
            </a:r>
            <a:br>
              <a:rPr lang="en-US" sz="6000" i="1" dirty="0"/>
            </a:br>
            <a:br>
              <a:rPr lang="en-US" sz="6000" i="1" dirty="0"/>
            </a:br>
            <a:r>
              <a:rPr lang="en-US" sz="6000" i="1" dirty="0"/>
              <a:t>Measure &amp; Pursue  Maturity</a:t>
            </a:r>
          </a:p>
        </p:txBody>
      </p:sp>
    </p:spTree>
    <p:extLst>
      <p:ext uri="{BB962C8B-B14F-4D97-AF65-F5344CB8AC3E}">
        <p14:creationId xmlns:p14="http://schemas.microsoft.com/office/powerpoint/2010/main" val="3816099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D9D0B-BBE8-564F-8885-353F43FA60A7}"/>
              </a:ext>
            </a:extLst>
          </p:cNvPr>
          <p:cNvSpPr>
            <a:spLocks noGrp="1"/>
          </p:cNvSpPr>
          <p:nvPr>
            <p:ph type="title"/>
          </p:nvPr>
        </p:nvSpPr>
        <p:spPr/>
        <p:txBody>
          <a:bodyPr>
            <a:normAutofit/>
          </a:bodyPr>
          <a:lstStyle/>
          <a:p>
            <a:r>
              <a:rPr lang="en-US" dirty="0"/>
              <a:t>What are we called to pursue?</a:t>
            </a:r>
          </a:p>
        </p:txBody>
      </p:sp>
      <p:sp>
        <p:nvSpPr>
          <p:cNvPr id="3" name="Content Placeholder 2">
            <a:extLst>
              <a:ext uri="{FF2B5EF4-FFF2-40B4-BE49-F238E27FC236}">
                <a16:creationId xmlns:a16="http://schemas.microsoft.com/office/drawing/2014/main" id="{2B6ECFE7-6099-0B47-ACA3-60A8C2388349}"/>
              </a:ext>
            </a:extLst>
          </p:cNvPr>
          <p:cNvSpPr>
            <a:spLocks noGrp="1"/>
          </p:cNvSpPr>
          <p:nvPr>
            <p:ph idx="1"/>
          </p:nvPr>
        </p:nvSpPr>
        <p:spPr/>
        <p:txBody>
          <a:bodyPr/>
          <a:lstStyle/>
          <a:p>
            <a:pPr marL="0" indent="0">
              <a:buNone/>
            </a:pPr>
            <a:r>
              <a:rPr lang="en-US" dirty="0"/>
              <a:t>Two Key Passages:</a:t>
            </a:r>
          </a:p>
          <a:p>
            <a:pPr marL="0" indent="0">
              <a:buNone/>
            </a:pPr>
            <a:r>
              <a:rPr lang="en-US" dirty="0"/>
              <a:t>	-Ephesians 4:11-13</a:t>
            </a:r>
          </a:p>
          <a:p>
            <a:pPr marL="0" indent="0">
              <a:buNone/>
            </a:pPr>
            <a:r>
              <a:rPr lang="en-US" dirty="0"/>
              <a:t>	-Colossians 1:28-29</a:t>
            </a:r>
          </a:p>
        </p:txBody>
      </p:sp>
    </p:spTree>
    <p:extLst>
      <p:ext uri="{BB962C8B-B14F-4D97-AF65-F5344CB8AC3E}">
        <p14:creationId xmlns:p14="http://schemas.microsoft.com/office/powerpoint/2010/main" val="10572795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D9D0B-BBE8-564F-8885-353F43FA60A7}"/>
              </a:ext>
            </a:extLst>
          </p:cNvPr>
          <p:cNvSpPr>
            <a:spLocks noGrp="1"/>
          </p:cNvSpPr>
          <p:nvPr>
            <p:ph type="title"/>
          </p:nvPr>
        </p:nvSpPr>
        <p:spPr/>
        <p:txBody>
          <a:bodyPr/>
          <a:lstStyle/>
          <a:p>
            <a:r>
              <a:rPr lang="en-US" dirty="0"/>
              <a:t>Measuring Maturity</a:t>
            </a:r>
          </a:p>
        </p:txBody>
      </p:sp>
      <p:sp>
        <p:nvSpPr>
          <p:cNvPr id="3" name="Content Placeholder 2">
            <a:extLst>
              <a:ext uri="{FF2B5EF4-FFF2-40B4-BE49-F238E27FC236}">
                <a16:creationId xmlns:a16="http://schemas.microsoft.com/office/drawing/2014/main" id="{2B6ECFE7-6099-0B47-ACA3-60A8C2388349}"/>
              </a:ext>
            </a:extLst>
          </p:cNvPr>
          <p:cNvSpPr>
            <a:spLocks noGrp="1"/>
          </p:cNvSpPr>
          <p:nvPr>
            <p:ph idx="1"/>
          </p:nvPr>
        </p:nvSpPr>
        <p:spPr>
          <a:xfrm>
            <a:off x="440706" y="1331568"/>
            <a:ext cx="10757452" cy="4273826"/>
          </a:xfrm>
        </p:spPr>
        <p:txBody>
          <a:bodyPr/>
          <a:lstStyle/>
          <a:p>
            <a:r>
              <a:rPr lang="en-US" dirty="0"/>
              <a:t>Three Identities </a:t>
            </a:r>
            <a:r>
              <a:rPr lang="en-US" i="1" dirty="0"/>
              <a:t>Marked by Love</a:t>
            </a:r>
          </a:p>
          <a:p>
            <a:pPr lvl="1"/>
            <a:r>
              <a:rPr lang="en-US" i="1" dirty="0"/>
              <a:t>Joy in the Lord</a:t>
            </a:r>
          </a:p>
          <a:p>
            <a:pPr lvl="1"/>
            <a:r>
              <a:rPr lang="en-US" i="1" dirty="0"/>
              <a:t>Unity with One Another</a:t>
            </a:r>
          </a:p>
          <a:p>
            <a:pPr lvl="1"/>
            <a:r>
              <a:rPr lang="en-US" i="1" dirty="0"/>
              <a:t>Compassion toward the World</a:t>
            </a:r>
            <a:endParaRPr lang="en-US" dirty="0"/>
          </a:p>
        </p:txBody>
      </p:sp>
    </p:spTree>
    <p:extLst>
      <p:ext uri="{BB962C8B-B14F-4D97-AF65-F5344CB8AC3E}">
        <p14:creationId xmlns:p14="http://schemas.microsoft.com/office/powerpoint/2010/main" val="634087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D9D0B-BBE8-564F-8885-353F43FA60A7}"/>
              </a:ext>
            </a:extLst>
          </p:cNvPr>
          <p:cNvSpPr>
            <a:spLocks noGrp="1"/>
          </p:cNvSpPr>
          <p:nvPr>
            <p:ph type="title"/>
          </p:nvPr>
        </p:nvSpPr>
        <p:spPr/>
        <p:txBody>
          <a:bodyPr/>
          <a:lstStyle/>
          <a:p>
            <a:r>
              <a:rPr lang="en-US" dirty="0"/>
              <a:t>Measuring Maturity</a:t>
            </a:r>
          </a:p>
        </p:txBody>
      </p:sp>
      <p:sp>
        <p:nvSpPr>
          <p:cNvPr id="3" name="Content Placeholder 2">
            <a:extLst>
              <a:ext uri="{FF2B5EF4-FFF2-40B4-BE49-F238E27FC236}">
                <a16:creationId xmlns:a16="http://schemas.microsoft.com/office/drawing/2014/main" id="{2B6ECFE7-6099-0B47-ACA3-60A8C2388349}"/>
              </a:ext>
            </a:extLst>
          </p:cNvPr>
          <p:cNvSpPr>
            <a:spLocks noGrp="1"/>
          </p:cNvSpPr>
          <p:nvPr>
            <p:ph idx="1"/>
          </p:nvPr>
        </p:nvSpPr>
        <p:spPr>
          <a:xfrm>
            <a:off x="440706" y="1331568"/>
            <a:ext cx="10757452" cy="4273826"/>
          </a:xfrm>
        </p:spPr>
        <p:txBody>
          <a:bodyPr/>
          <a:lstStyle/>
          <a:p>
            <a:r>
              <a:rPr lang="en-US" dirty="0"/>
              <a:t>Three Foundations </a:t>
            </a:r>
            <a:r>
              <a:rPr lang="en-US" i="1" dirty="0"/>
              <a:t>Marked by Humility</a:t>
            </a:r>
          </a:p>
          <a:p>
            <a:pPr lvl="1"/>
            <a:r>
              <a:rPr lang="en-US" i="1" dirty="0"/>
              <a:t>Hope in the Gospel</a:t>
            </a:r>
          </a:p>
          <a:p>
            <a:pPr lvl="1"/>
            <a:r>
              <a:rPr lang="en-US" i="1" dirty="0"/>
              <a:t>Submission to the Scripture</a:t>
            </a:r>
          </a:p>
          <a:p>
            <a:pPr lvl="1"/>
            <a:r>
              <a:rPr lang="en-US" i="1" dirty="0"/>
              <a:t>Dependence on Prayer</a:t>
            </a:r>
            <a:endParaRPr lang="en-US" dirty="0"/>
          </a:p>
        </p:txBody>
      </p:sp>
    </p:spTree>
    <p:extLst>
      <p:ext uri="{BB962C8B-B14F-4D97-AF65-F5344CB8AC3E}">
        <p14:creationId xmlns:p14="http://schemas.microsoft.com/office/powerpoint/2010/main" val="21735209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D9D0B-BBE8-564F-8885-353F43FA60A7}"/>
              </a:ext>
            </a:extLst>
          </p:cNvPr>
          <p:cNvSpPr>
            <a:spLocks noGrp="1"/>
          </p:cNvSpPr>
          <p:nvPr>
            <p:ph type="title"/>
          </p:nvPr>
        </p:nvSpPr>
        <p:spPr/>
        <p:txBody>
          <a:bodyPr/>
          <a:lstStyle/>
          <a:p>
            <a:r>
              <a:rPr lang="en-US" dirty="0"/>
              <a:t>Measuring Maturity</a:t>
            </a:r>
          </a:p>
        </p:txBody>
      </p:sp>
      <p:sp>
        <p:nvSpPr>
          <p:cNvPr id="3" name="Content Placeholder 2">
            <a:extLst>
              <a:ext uri="{FF2B5EF4-FFF2-40B4-BE49-F238E27FC236}">
                <a16:creationId xmlns:a16="http://schemas.microsoft.com/office/drawing/2014/main" id="{2B6ECFE7-6099-0B47-ACA3-60A8C2388349}"/>
              </a:ext>
            </a:extLst>
          </p:cNvPr>
          <p:cNvSpPr>
            <a:spLocks noGrp="1"/>
          </p:cNvSpPr>
          <p:nvPr>
            <p:ph idx="1"/>
          </p:nvPr>
        </p:nvSpPr>
        <p:spPr>
          <a:xfrm>
            <a:off x="440706" y="1331568"/>
            <a:ext cx="10757452" cy="4273826"/>
          </a:xfrm>
        </p:spPr>
        <p:txBody>
          <a:bodyPr/>
          <a:lstStyle/>
          <a:p>
            <a:r>
              <a:rPr lang="en-US" dirty="0"/>
              <a:t>Three Structures </a:t>
            </a:r>
            <a:r>
              <a:rPr lang="en-US" i="1" dirty="0"/>
              <a:t>Marked by Wisdom</a:t>
            </a:r>
          </a:p>
          <a:p>
            <a:pPr lvl="1"/>
            <a:r>
              <a:rPr lang="en-US" i="1" dirty="0"/>
              <a:t>Self-Governing</a:t>
            </a:r>
          </a:p>
          <a:p>
            <a:pPr lvl="1"/>
            <a:r>
              <a:rPr lang="en-US" i="1" dirty="0"/>
              <a:t>Self-Sustaining</a:t>
            </a:r>
          </a:p>
          <a:p>
            <a:pPr lvl="1"/>
            <a:r>
              <a:rPr lang="en-US" i="1" dirty="0"/>
              <a:t>Self-Replicating</a:t>
            </a:r>
            <a:endParaRPr lang="en-US" dirty="0"/>
          </a:p>
        </p:txBody>
      </p:sp>
    </p:spTree>
    <p:extLst>
      <p:ext uri="{BB962C8B-B14F-4D97-AF65-F5344CB8AC3E}">
        <p14:creationId xmlns:p14="http://schemas.microsoft.com/office/powerpoint/2010/main" val="28186538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a:extLst>
              <a:ext uri="{FF2B5EF4-FFF2-40B4-BE49-F238E27FC236}">
                <a16:creationId xmlns:a16="http://schemas.microsoft.com/office/drawing/2014/main" id="{D976BBE3-A29C-7B93-521E-E7B5F7DF4C09}"/>
              </a:ext>
            </a:extLst>
          </p:cNvPr>
          <p:cNvGraphicFramePr/>
          <p:nvPr/>
        </p:nvGraphicFramePr>
        <p:xfrm>
          <a:off x="2321719" y="1331568"/>
          <a:ext cx="7548561" cy="50323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itle 6">
            <a:extLst>
              <a:ext uri="{FF2B5EF4-FFF2-40B4-BE49-F238E27FC236}">
                <a16:creationId xmlns:a16="http://schemas.microsoft.com/office/drawing/2014/main" id="{097364EB-5EDD-63F6-5860-4C3D1C244203}"/>
              </a:ext>
            </a:extLst>
          </p:cNvPr>
          <p:cNvSpPr>
            <a:spLocks noGrp="1"/>
          </p:cNvSpPr>
          <p:nvPr>
            <p:ph type="title"/>
          </p:nvPr>
        </p:nvSpPr>
        <p:spPr/>
        <p:txBody>
          <a:bodyPr/>
          <a:lstStyle/>
          <a:p>
            <a:endParaRPr lang="en-US"/>
          </a:p>
        </p:txBody>
      </p:sp>
      <p:sp>
        <p:nvSpPr>
          <p:cNvPr id="10" name="Title 1">
            <a:extLst>
              <a:ext uri="{FF2B5EF4-FFF2-40B4-BE49-F238E27FC236}">
                <a16:creationId xmlns:a16="http://schemas.microsoft.com/office/drawing/2014/main" id="{69E61B98-0078-A01F-746E-352EFD7CC42D}"/>
              </a:ext>
            </a:extLst>
          </p:cNvPr>
          <p:cNvSpPr txBox="1">
            <a:spLocks/>
          </p:cNvSpPr>
          <p:nvPr/>
        </p:nvSpPr>
        <p:spPr>
          <a:xfrm>
            <a:off x="596348" y="494058"/>
            <a:ext cx="10757452" cy="837510"/>
          </a:xfrm>
          <a:prstGeom prst="rect">
            <a:avLst/>
          </a:prstGeom>
        </p:spPr>
        <p:txBody>
          <a:bodyPr anchor="t">
            <a:normAutofit/>
          </a:bodyPr>
          <a:lstStyle>
            <a:lvl1pPr algn="l" defTabSz="914400" rtl="0" eaLnBrk="1" latinLnBrk="0" hangingPunct="1">
              <a:lnSpc>
                <a:spcPct val="90000"/>
              </a:lnSpc>
              <a:spcBef>
                <a:spcPct val="0"/>
              </a:spcBef>
              <a:buNone/>
              <a:defRPr sz="2800" b="1" kern="1200" spc="0">
                <a:solidFill>
                  <a:srgbClr val="579CD0"/>
                </a:solidFill>
                <a:latin typeface="Arial" panose="020B0604020202020204" pitchFamily="34" charset="0"/>
                <a:ea typeface="+mj-ea"/>
                <a:cs typeface="Arial" panose="020B0604020202020204" pitchFamily="34" charset="0"/>
              </a:defRPr>
            </a:lvl1pPr>
          </a:lstStyle>
          <a:p>
            <a:r>
              <a:rPr lang="en-US" sz="4200" dirty="0">
                <a:solidFill>
                  <a:schemeClr val="bg1"/>
                </a:solidFill>
              </a:rPr>
              <a:t>Pursuing Maturity</a:t>
            </a:r>
          </a:p>
        </p:txBody>
      </p:sp>
    </p:spTree>
    <p:extLst>
      <p:ext uri="{BB962C8B-B14F-4D97-AF65-F5344CB8AC3E}">
        <p14:creationId xmlns:p14="http://schemas.microsoft.com/office/powerpoint/2010/main" val="19333586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35FDA-CDD7-EF44-A170-DDDB2E010C01}"/>
              </a:ext>
            </a:extLst>
          </p:cNvPr>
          <p:cNvSpPr>
            <a:spLocks noGrp="1"/>
          </p:cNvSpPr>
          <p:nvPr>
            <p:ph type="title"/>
          </p:nvPr>
        </p:nvSpPr>
        <p:spPr>
          <a:xfrm>
            <a:off x="1015210" y="1182214"/>
            <a:ext cx="10161579" cy="1746043"/>
          </a:xfrm>
        </p:spPr>
        <p:txBody>
          <a:bodyPr>
            <a:noAutofit/>
          </a:bodyPr>
          <a:lstStyle/>
          <a:p>
            <a:pPr algn="ctr"/>
            <a:r>
              <a:rPr lang="en-US" sz="6000" i="1" dirty="0">
                <a:solidFill>
                  <a:schemeClr val="bg1"/>
                </a:solidFill>
              </a:rPr>
              <a:t>Where do we finish?</a:t>
            </a:r>
            <a:br>
              <a:rPr lang="en-US" sz="6000" i="1" dirty="0"/>
            </a:br>
            <a:br>
              <a:rPr lang="en-US" sz="6000" i="1" dirty="0"/>
            </a:br>
            <a:endParaRPr lang="en-US" sz="6000" i="1" dirty="0"/>
          </a:p>
        </p:txBody>
      </p:sp>
    </p:spTree>
    <p:extLst>
      <p:ext uri="{BB962C8B-B14F-4D97-AF65-F5344CB8AC3E}">
        <p14:creationId xmlns:p14="http://schemas.microsoft.com/office/powerpoint/2010/main" val="3341913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35FDA-CDD7-EF44-A170-DDDB2E010C01}"/>
              </a:ext>
            </a:extLst>
          </p:cNvPr>
          <p:cNvSpPr>
            <a:spLocks noGrp="1"/>
          </p:cNvSpPr>
          <p:nvPr>
            <p:ph type="title"/>
          </p:nvPr>
        </p:nvSpPr>
        <p:spPr>
          <a:xfrm>
            <a:off x="1015210" y="2555978"/>
            <a:ext cx="10161579" cy="1746043"/>
          </a:xfrm>
        </p:spPr>
        <p:txBody>
          <a:bodyPr>
            <a:noAutofit/>
          </a:bodyPr>
          <a:lstStyle/>
          <a:p>
            <a:pPr algn="ctr"/>
            <a:r>
              <a:rPr lang="en-US" sz="6000" i="1" dirty="0"/>
              <a:t>We must pursue</a:t>
            </a:r>
            <a:br>
              <a:rPr lang="en-US" sz="6000" i="1" dirty="0"/>
            </a:br>
            <a:r>
              <a:rPr lang="en-US" sz="6000" i="1" dirty="0"/>
              <a:t>church maturity.</a:t>
            </a:r>
          </a:p>
        </p:txBody>
      </p:sp>
    </p:spTree>
    <p:extLst>
      <p:ext uri="{BB962C8B-B14F-4D97-AF65-F5344CB8AC3E}">
        <p14:creationId xmlns:p14="http://schemas.microsoft.com/office/powerpoint/2010/main" val="2764972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35FDA-CDD7-EF44-A170-DDDB2E010C0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0D619E8-4F8E-8D43-9531-5BBF92EC8E61}"/>
              </a:ext>
            </a:extLst>
          </p:cNvPr>
          <p:cNvSpPr>
            <a:spLocks noGrp="1"/>
          </p:cNvSpPr>
          <p:nvPr>
            <p:ph sz="quarter" idx="10"/>
          </p:nvPr>
        </p:nvSpPr>
        <p:spPr/>
        <p:txBody>
          <a:bodyPr/>
          <a:lstStyle/>
          <a:p>
            <a:r>
              <a:rPr lang="en-US" dirty="0"/>
              <a:t>4 As you come to him, a living stone rejected by men but in the sight of God chosen and precious, 5 you yourselves like living stones are being built up as a spiritual house, to be a holy priesthood, to offer spiritual sacrifices acceptable to God through Jesus Christ.</a:t>
            </a:r>
          </a:p>
        </p:txBody>
      </p:sp>
    </p:spTree>
    <p:extLst>
      <p:ext uri="{BB962C8B-B14F-4D97-AF65-F5344CB8AC3E}">
        <p14:creationId xmlns:p14="http://schemas.microsoft.com/office/powerpoint/2010/main" val="15536390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35FDA-CDD7-EF44-A170-DDDB2E010C0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0D619E8-4F8E-8D43-9531-5BBF92EC8E61}"/>
              </a:ext>
            </a:extLst>
          </p:cNvPr>
          <p:cNvSpPr>
            <a:spLocks noGrp="1"/>
          </p:cNvSpPr>
          <p:nvPr>
            <p:ph sz="quarter" idx="10"/>
          </p:nvPr>
        </p:nvSpPr>
        <p:spPr>
          <a:xfrm>
            <a:off x="1311964" y="2069889"/>
            <a:ext cx="9680713" cy="1746043"/>
          </a:xfrm>
        </p:spPr>
        <p:txBody>
          <a:bodyPr/>
          <a:lstStyle/>
          <a:p>
            <a:r>
              <a:rPr lang="en-US" dirty="0"/>
              <a:t> 6 For it stands in Scripture:</a:t>
            </a:r>
          </a:p>
          <a:p>
            <a:r>
              <a:rPr lang="en-US" dirty="0"/>
              <a:t>“Behold, I am laying in Zion a stone,</a:t>
            </a:r>
          </a:p>
          <a:p>
            <a:r>
              <a:rPr lang="en-US" dirty="0"/>
              <a:t>    a cornerstone chosen and precious,</a:t>
            </a:r>
          </a:p>
          <a:p>
            <a:r>
              <a:rPr lang="en-US" dirty="0"/>
              <a:t>and whoever believes in him will not be put to shame.”</a:t>
            </a:r>
          </a:p>
        </p:txBody>
      </p:sp>
    </p:spTree>
    <p:extLst>
      <p:ext uri="{BB962C8B-B14F-4D97-AF65-F5344CB8AC3E}">
        <p14:creationId xmlns:p14="http://schemas.microsoft.com/office/powerpoint/2010/main" val="3633273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35FDA-CDD7-EF44-A170-DDDB2E010C0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50D619E8-4F8E-8D43-9531-5BBF92EC8E61}"/>
              </a:ext>
            </a:extLst>
          </p:cNvPr>
          <p:cNvSpPr>
            <a:spLocks noGrp="1"/>
          </p:cNvSpPr>
          <p:nvPr>
            <p:ph sz="quarter" idx="10"/>
          </p:nvPr>
        </p:nvSpPr>
        <p:spPr/>
        <p:txBody>
          <a:bodyPr/>
          <a:lstStyle/>
          <a:p>
            <a:r>
              <a:rPr lang="en-US" dirty="0"/>
              <a:t>7 So the honor is for you who believe, but for those who do not believe,</a:t>
            </a:r>
          </a:p>
          <a:p>
            <a:r>
              <a:rPr lang="en-US" dirty="0"/>
              <a:t>“The stone that the builders rejected</a:t>
            </a:r>
          </a:p>
          <a:p>
            <a:r>
              <a:rPr lang="en-US" dirty="0"/>
              <a:t>    has become the cornerstone,”</a:t>
            </a:r>
          </a:p>
        </p:txBody>
      </p:sp>
    </p:spTree>
    <p:extLst>
      <p:ext uri="{BB962C8B-B14F-4D97-AF65-F5344CB8AC3E}">
        <p14:creationId xmlns:p14="http://schemas.microsoft.com/office/powerpoint/2010/main" val="6739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35FDA-CDD7-EF44-A170-DDDB2E010C0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50D619E8-4F8E-8D43-9531-5BBF92EC8E61}"/>
              </a:ext>
            </a:extLst>
          </p:cNvPr>
          <p:cNvSpPr>
            <a:spLocks noGrp="1"/>
          </p:cNvSpPr>
          <p:nvPr>
            <p:ph sz="quarter" idx="10"/>
          </p:nvPr>
        </p:nvSpPr>
        <p:spPr>
          <a:xfrm>
            <a:off x="1311964" y="1894373"/>
            <a:ext cx="9680713" cy="1746043"/>
          </a:xfrm>
        </p:spPr>
        <p:txBody>
          <a:bodyPr/>
          <a:lstStyle/>
          <a:p>
            <a:r>
              <a:rPr lang="en-US" dirty="0"/>
              <a:t>8 and</a:t>
            </a:r>
          </a:p>
          <a:p>
            <a:r>
              <a:rPr lang="en-US" dirty="0"/>
              <a:t>“A stone of stumbling,</a:t>
            </a:r>
          </a:p>
          <a:p>
            <a:r>
              <a:rPr lang="en-US" dirty="0"/>
              <a:t>    and a rock of offense.”</a:t>
            </a:r>
          </a:p>
          <a:p>
            <a:r>
              <a:rPr lang="en-US" dirty="0"/>
              <a:t>They stumble because they disobey the word, as they were destined to do.</a:t>
            </a:r>
          </a:p>
          <a:p>
            <a:endParaRPr lang="en-US" dirty="0"/>
          </a:p>
        </p:txBody>
      </p:sp>
    </p:spTree>
    <p:extLst>
      <p:ext uri="{BB962C8B-B14F-4D97-AF65-F5344CB8AC3E}">
        <p14:creationId xmlns:p14="http://schemas.microsoft.com/office/powerpoint/2010/main" val="6892356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235FDA-CDD7-EF44-A170-DDDB2E010C0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0D619E8-4F8E-8D43-9531-5BBF92EC8E61}"/>
              </a:ext>
            </a:extLst>
          </p:cNvPr>
          <p:cNvSpPr>
            <a:spLocks noGrp="1"/>
          </p:cNvSpPr>
          <p:nvPr>
            <p:ph sz="quarter" idx="10"/>
          </p:nvPr>
        </p:nvSpPr>
        <p:spPr/>
        <p:txBody>
          <a:bodyPr/>
          <a:lstStyle/>
          <a:p>
            <a:r>
              <a:rPr lang="en-US" dirty="0"/>
              <a:t>9 But you are a chosen race, a royal priesthood, a holy nation, a people for his own possession, that you may proclaim the excellencies of him who called you out of darkness into his marvelous light. 10 Once you were not a people, but now you are God's people; once you had not received mercy, but now you have received mercy.</a:t>
            </a:r>
          </a:p>
        </p:txBody>
      </p:sp>
    </p:spTree>
    <p:extLst>
      <p:ext uri="{BB962C8B-B14F-4D97-AF65-F5344CB8AC3E}">
        <p14:creationId xmlns:p14="http://schemas.microsoft.com/office/powerpoint/2010/main" val="4486192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111</TotalTime>
  <Words>897</Words>
  <Application>Microsoft Macintosh PowerPoint</Application>
  <PresentationFormat>Widescreen</PresentationFormat>
  <Paragraphs>138</Paragraphs>
  <Slides>34</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34</vt:i4>
      </vt:variant>
    </vt:vector>
  </HeadingPairs>
  <TitlesOfParts>
    <vt:vector size="36" baseType="lpstr">
      <vt:lpstr>Arial</vt:lpstr>
      <vt:lpstr>Office Theme</vt:lpstr>
      <vt:lpstr>Pursuing Church Maturity</vt:lpstr>
      <vt:lpstr>Missing the target has devastating consequences.</vt:lpstr>
      <vt:lpstr>What are we called to pursue?</vt:lpstr>
      <vt:lpstr>We must pursue church maturity.</vt:lpstr>
      <vt:lpstr>PowerPoint Presentation</vt:lpstr>
      <vt:lpstr>PowerPoint Presentation</vt:lpstr>
      <vt:lpstr>PowerPoint Presentation</vt:lpstr>
      <vt:lpstr>PowerPoint Presentation</vt:lpstr>
      <vt:lpstr>PowerPoint Presentation</vt:lpstr>
      <vt:lpstr>1 Peter 2:4-12</vt:lpstr>
      <vt:lpstr>Why? – The Glory of God</vt:lpstr>
      <vt:lpstr>Why? – The Glory of God</vt:lpstr>
      <vt:lpstr>Mark Clifton, Reclaiming Glory</vt:lpstr>
      <vt:lpstr>What? – A Picture of Church Maturity</vt:lpstr>
      <vt:lpstr>What? – A Picture of Church Maturity</vt:lpstr>
      <vt:lpstr>What? – A Picture of Church Maturity</vt:lpstr>
      <vt:lpstr>What? – A Picture of Church Maturity</vt:lpstr>
      <vt:lpstr>What? – A Picture of Church Maturity</vt:lpstr>
      <vt:lpstr>What? – A Picture of Church Maturity</vt:lpstr>
      <vt:lpstr>What? – A Picture of Church Maturity</vt:lpstr>
      <vt:lpstr>What? – A Picture of Church Maturity</vt:lpstr>
      <vt:lpstr>What? – A Picture of Church Maturity</vt:lpstr>
      <vt:lpstr>What? – A Picture of Church Maturity</vt:lpstr>
      <vt:lpstr>What? – A Picture of Church Maturity</vt:lpstr>
      <vt:lpstr>What? – A Picture of Church Maturity</vt:lpstr>
      <vt:lpstr>What? – A Picture of Church Maturity</vt:lpstr>
      <vt:lpstr>Discussion  FALSE SUBSTITUTES FOR MATURITY WHAT DO WE PURSUE INSTEAD? </vt:lpstr>
      <vt:lpstr>Discussion  MISPLACED HOPES FOR MATURITY HOW DO WE PURSUE WRONGLY?  </vt:lpstr>
      <vt:lpstr>Where do we start?  Measure &amp; Pursue  Maturity</vt:lpstr>
      <vt:lpstr>Measuring Maturity</vt:lpstr>
      <vt:lpstr>Measuring Maturity</vt:lpstr>
      <vt:lpstr>Measuring Maturity</vt:lpstr>
      <vt:lpstr>PowerPoint Presentation</vt:lpstr>
      <vt:lpstr>Where do we finish?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Lyons, Meredith</dc:creator>
  <cp:lastModifiedBy>Moore, Brandon</cp:lastModifiedBy>
  <cp:revision>8</cp:revision>
  <dcterms:created xsi:type="dcterms:W3CDTF">2021-07-07T14:44:37Z</dcterms:created>
  <dcterms:modified xsi:type="dcterms:W3CDTF">2024-06-27T23:18:32Z</dcterms:modified>
</cp:coreProperties>
</file>